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69"/>
  </p:notesMasterIdLst>
  <p:sldIdLst>
    <p:sldId id="256" r:id="rId5"/>
    <p:sldId id="257" r:id="rId6"/>
    <p:sldId id="333" r:id="rId7"/>
    <p:sldId id="258" r:id="rId8"/>
    <p:sldId id="325" r:id="rId9"/>
    <p:sldId id="267" r:id="rId10"/>
    <p:sldId id="334" r:id="rId11"/>
    <p:sldId id="335" r:id="rId12"/>
    <p:sldId id="336" r:id="rId13"/>
    <p:sldId id="337" r:id="rId14"/>
    <p:sldId id="338" r:id="rId15"/>
    <p:sldId id="339" r:id="rId16"/>
    <p:sldId id="314" r:id="rId17"/>
    <p:sldId id="268" r:id="rId18"/>
    <p:sldId id="270" r:id="rId19"/>
    <p:sldId id="261" r:id="rId20"/>
    <p:sldId id="271" r:id="rId21"/>
    <p:sldId id="272" r:id="rId22"/>
    <p:sldId id="326" r:id="rId23"/>
    <p:sldId id="347" r:id="rId24"/>
    <p:sldId id="348" r:id="rId25"/>
    <p:sldId id="330" r:id="rId26"/>
    <p:sldId id="273" r:id="rId27"/>
    <p:sldId id="349" r:id="rId28"/>
    <p:sldId id="306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344" r:id="rId37"/>
    <p:sldId id="345" r:id="rId38"/>
    <p:sldId id="346" r:id="rId39"/>
    <p:sldId id="283" r:id="rId40"/>
    <p:sldId id="285" r:id="rId41"/>
    <p:sldId id="307" r:id="rId42"/>
    <p:sldId id="286" r:id="rId43"/>
    <p:sldId id="287" r:id="rId44"/>
    <p:sldId id="289" r:id="rId45"/>
    <p:sldId id="290" r:id="rId46"/>
    <p:sldId id="291" r:id="rId47"/>
    <p:sldId id="321" r:id="rId48"/>
    <p:sldId id="327" r:id="rId49"/>
    <p:sldId id="328" r:id="rId50"/>
    <p:sldId id="329" r:id="rId51"/>
    <p:sldId id="331" r:id="rId52"/>
    <p:sldId id="318" r:id="rId53"/>
    <p:sldId id="332" r:id="rId54"/>
    <p:sldId id="308" r:id="rId55"/>
    <p:sldId id="296" r:id="rId56"/>
    <p:sldId id="297" r:id="rId57"/>
    <p:sldId id="299" r:id="rId58"/>
    <p:sldId id="300" r:id="rId59"/>
    <p:sldId id="301" r:id="rId60"/>
    <p:sldId id="302" r:id="rId61"/>
    <p:sldId id="340" r:id="rId62"/>
    <p:sldId id="341" r:id="rId63"/>
    <p:sldId id="342" r:id="rId64"/>
    <p:sldId id="316" r:id="rId65"/>
    <p:sldId id="343" r:id="rId66"/>
    <p:sldId id="309" r:id="rId67"/>
    <p:sldId id="311" r:id="rId68"/>
  </p:sldIdLst>
  <p:sldSz cx="18288000" cy="10287000"/>
  <p:notesSz cx="6858000" cy="9144000"/>
  <p:embeddedFontLst>
    <p:embeddedFont>
      <p:font typeface="Montserrat Heavy" panose="020B0604020202020204" charset="0"/>
      <p:regular r:id="rId70"/>
    </p:embeddedFont>
    <p:embeddedFont>
      <p:font typeface="Montserrat Ultra-Bold" panose="020B0604020202020204" charset="0"/>
      <p:regular r:id="rId71"/>
    </p:embeddedFont>
    <p:embeddedFont>
      <p:font typeface="Proxima Nova" panose="020B0604020202020204" charset="0"/>
      <p:regular r:id="rId72"/>
    </p:embeddedFont>
    <p:embeddedFont>
      <p:font typeface="Proxima Nova Bold" panose="020B0604020202020204" charset="0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533B"/>
    <a:srgbClr val="E6CEB3"/>
    <a:srgbClr val="A68A79"/>
    <a:srgbClr val="B49B8D"/>
    <a:srgbClr val="FFFFFF"/>
    <a:srgbClr val="3B6A7E"/>
    <a:srgbClr val="EEE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78CB1-19C3-8AB4-204E-C4FEE3305999}" vWet="2" dt="2024-08-07T18:01:08.967"/>
    <p1510:client id="{25D8E9BC-B5C5-2806-D8B1-3BAD7165B6C3}" vWet="2" dt="2024-08-07T17:43:53.080"/>
    <p1510:client id="{683D4411-A3EA-7E8A-D236-FC88D25F8976}" v="47" dt="2024-08-07T17:52:27.827"/>
    <p1510:client id="{6A5F32E6-FA11-1AE9-B4CE-11621ADAA1A4}" v="40" vWet="49" dt="2024-08-07T18:22:07.567"/>
    <p1510:client id="{7409C76B-71B1-4D40-96A4-DC3107751BE6}" v="5692" dt="2024-08-07T19:09:34.799"/>
    <p1510:client id="{A75362C4-2D18-4A65-9090-E560559884A8}" v="1084" dt="2024-08-07T20:11:25.253"/>
    <p1510:client id="{C0031C68-0507-4F4C-9BAC-BC4A9627A164}" v="2819" dt="2024-08-07T19:06:51.841"/>
    <p1510:client id="{F6A95C68-472D-4302-A552-075F705CDA63}" v="600" dt="2024-08-06T19:05:17.546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4D317-0D4F-4011-8F35-40BC8DD7BA2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E51AD-0E31-4C73-BAC3-001D99FA5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E51AD-0E31-4C73-BAC3-001D99FA5B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8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089/tmj.2016.0114" TargetMode="Externa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46.png"/><Relationship Id="rId4" Type="http://schemas.openxmlformats.org/officeDocument/2006/relationships/image" Target="../media/image4.svg"/><Relationship Id="rId9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doi.org/10.1089/tmj.2016.011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hyperlink" Target="https://www.youper.ai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plika.ai/" TargetMode="External"/><Relationship Id="rId5" Type="http://schemas.openxmlformats.org/officeDocument/2006/relationships/hyperlink" Target="https://wysa.io/" TargetMode="External"/><Relationship Id="rId4" Type="http://schemas.openxmlformats.org/officeDocument/2006/relationships/hyperlink" Target="https://woebothealth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39803" y="1943100"/>
            <a:ext cx="8471164" cy="7839677"/>
          </a:xfrm>
          <a:custGeom>
            <a:avLst/>
            <a:gdLst/>
            <a:ahLst/>
            <a:cxnLst/>
            <a:rect l="l" t="t" r="r" b="b"/>
            <a:pathLst>
              <a:path w="8471164" h="7839677">
                <a:moveTo>
                  <a:pt x="0" y="0"/>
                </a:moveTo>
                <a:lnTo>
                  <a:pt x="8471164" y="0"/>
                </a:lnTo>
                <a:lnTo>
                  <a:pt x="8471164" y="7839677"/>
                </a:lnTo>
                <a:lnTo>
                  <a:pt x="0" y="783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3847" y="1128870"/>
            <a:ext cx="8672377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spc="105">
                <a:solidFill>
                  <a:srgbClr val="3B6A7E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Mind Sculptor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3847" y="5143039"/>
            <a:ext cx="10432753" cy="649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 spc="42">
                <a:solidFill>
                  <a:schemeClr val="bg2">
                    <a:lumMod val="10000"/>
                  </a:schemeClr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24-25J-046</a:t>
            </a:r>
            <a:endParaRPr lang="en-US" sz="4200" spc="42">
              <a:solidFill>
                <a:schemeClr val="bg2">
                  <a:lumMod val="10000"/>
                </a:schemeClr>
              </a:solidFill>
              <a:latin typeface="Proxima Nova Bold"/>
              <a:ea typeface="Proxima Nova Bold"/>
              <a:cs typeface="Proxima Nova Bold"/>
            </a:endParaRPr>
          </a:p>
        </p:txBody>
      </p: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211BD8-3A53-E84F-8D9A-591D9356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B7CDD84-92D9-0E16-8F58-8051F8A8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69D97291-B594-F57D-08D5-706A267A6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FD7AE6B-70B4-03FD-AA5A-74C2F4A1772F}"/>
              </a:ext>
            </a:extLst>
          </p:cNvPr>
          <p:cNvSpPr txBox="1"/>
          <p:nvPr/>
        </p:nvSpPr>
        <p:spPr>
          <a:xfrm>
            <a:off x="463847" y="2550629"/>
            <a:ext cx="9899354" cy="2059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 spc="42" dirty="0">
                <a:solidFill>
                  <a:srgbClr val="7D533B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 Obsessive-Compulsive Disorder(OCD) Exposure and Response Prevention(ERP) Therapy Tool </a:t>
            </a:r>
            <a:endParaRPr lang="en-US" sz="4200" spc="42" dirty="0">
              <a:solidFill>
                <a:srgbClr val="7D533B"/>
              </a:solidFill>
              <a:latin typeface="Proxima Nova Bold"/>
              <a:ea typeface="Proxima Nova Bold"/>
              <a:cs typeface="Proxima Nova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0967B-030D-6371-5849-65DA2F9C5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F0011FB1-077E-1782-6D11-5279A686B2AB}"/>
              </a:ext>
            </a:extLst>
          </p:cNvPr>
          <p:cNvGrpSpPr/>
          <p:nvPr/>
        </p:nvGrpSpPr>
        <p:grpSpPr>
          <a:xfrm>
            <a:off x="9112077" y="-24835"/>
            <a:ext cx="9133441" cy="10336670"/>
            <a:chOff x="0" y="-7126"/>
            <a:chExt cx="3582567" cy="4481134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1198B89F-DF4C-1290-6EB1-44D109029DD6}"/>
                </a:ext>
              </a:extLst>
            </p:cNvPr>
            <p:cNvSpPr/>
            <p:nvPr/>
          </p:nvSpPr>
          <p:spPr>
            <a:xfrm>
              <a:off x="0" y="-7126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277B0813-85A0-0CF2-E483-E8D59C60C7E0}"/>
              </a:ext>
            </a:extLst>
          </p:cNvPr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3F4E5BF-FF88-B33E-1A7B-EBE7D697C31C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12358B8-3B7C-E9B1-D832-DE2B5893DADE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8ADD98-136C-3B5B-D161-DDC4724E093E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Best Practices Followed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B0660A8-0AF2-C3FE-49BD-0C050F92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5951267-1D57-6756-8BBA-A39AE1B78334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E1389772-C85C-FB3C-0113-B1237EEB0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B1CEF89F-A418-56F4-0CF7-F96C8E64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3B78070-6985-5860-37B5-1B247B72FAFC}"/>
              </a:ext>
            </a:extLst>
          </p:cNvPr>
          <p:cNvSpPr txBox="1"/>
          <p:nvPr/>
        </p:nvSpPr>
        <p:spPr>
          <a:xfrm>
            <a:off x="362747" y="2300871"/>
            <a:ext cx="15521265" cy="49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4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Optimized Feature-vise and Environment-vise branching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4D2DAA-AF65-E2B5-6975-1B07A4D65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8" y="3129916"/>
            <a:ext cx="3139712" cy="5654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23A558-D415-13A1-1467-B50E04D26E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69" y="3087969"/>
            <a:ext cx="3301293" cy="5738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D5A84D-75EB-1C15-6A8E-F1A3B0D62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00" y="3064496"/>
            <a:ext cx="3988305" cy="571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3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C00E-C8AC-CB20-D25D-83A929340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CCEAEFD7-2EA9-2AC2-E188-D9AF38ADA437}"/>
              </a:ext>
            </a:extLst>
          </p:cNvPr>
          <p:cNvGrpSpPr/>
          <p:nvPr/>
        </p:nvGrpSpPr>
        <p:grpSpPr>
          <a:xfrm>
            <a:off x="9112077" y="-24835"/>
            <a:ext cx="9133441" cy="10336670"/>
            <a:chOff x="0" y="-7126"/>
            <a:chExt cx="3582567" cy="4481134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B2E0EF2A-A96B-FC8F-11F7-09A223AD7854}"/>
                </a:ext>
              </a:extLst>
            </p:cNvPr>
            <p:cNvSpPr/>
            <p:nvPr/>
          </p:nvSpPr>
          <p:spPr>
            <a:xfrm>
              <a:off x="0" y="-7126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7CBFD9A2-5E4B-4AA3-EE1A-49D3E9819646}"/>
              </a:ext>
            </a:extLst>
          </p:cNvPr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F73FA1-8971-532B-87EC-767A068D13A6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B743247-2DA1-DEA9-83A4-4CBA849AE41B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D872558-A731-08CA-3B66-63BE8464E5EB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UI Design - Mobile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A2CEF16-1E15-8D0F-3A1C-84CFECC4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6301CBF-A605-591A-0996-2501A32D26C0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F685E95-55D8-0283-BD2A-B7F409BF8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F662E937-737F-636F-5AC7-6373D923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8F8858E2-6F15-D445-2F30-03D1389A6412}"/>
              </a:ext>
            </a:extLst>
          </p:cNvPr>
          <p:cNvSpPr txBox="1"/>
          <p:nvPr/>
        </p:nvSpPr>
        <p:spPr>
          <a:xfrm>
            <a:off x="362747" y="2300871"/>
            <a:ext cx="15521265" cy="49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4400" b="1" spc="3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oxima Nova"/>
              <a:cs typeface="Proxima Nova"/>
              <a:sym typeface="Proxima Nova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6827DE-7C9F-7DC6-0949-C2FF1BBDB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37" y="2147803"/>
            <a:ext cx="15472325" cy="58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8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C4E6-B0B4-0234-4692-ADED1E843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E0462F08-709F-1AD1-9C4A-57B1BBBE800B}"/>
              </a:ext>
            </a:extLst>
          </p:cNvPr>
          <p:cNvGrpSpPr/>
          <p:nvPr/>
        </p:nvGrpSpPr>
        <p:grpSpPr>
          <a:xfrm>
            <a:off x="9112077" y="-24835"/>
            <a:ext cx="9133441" cy="10336670"/>
            <a:chOff x="0" y="-7126"/>
            <a:chExt cx="3582567" cy="4481134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2D7A1E33-4ED9-90A0-8DC7-EE6F18E51353}"/>
                </a:ext>
              </a:extLst>
            </p:cNvPr>
            <p:cNvSpPr/>
            <p:nvPr/>
          </p:nvSpPr>
          <p:spPr>
            <a:xfrm>
              <a:off x="0" y="-7126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19A198D2-AA44-41E5-9257-498D247679B0}"/>
              </a:ext>
            </a:extLst>
          </p:cNvPr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3C97A6E-91A6-A77F-9929-A8A09BF03534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0EA873A-6F62-7CC9-DABB-324A14E9FE3D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25950FB-C511-BB9F-D3AB-C3194DC4C753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UI Design - Web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60E4E62-FADA-AD96-FC09-DF104B43C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2532B85-D646-8DE5-779C-BE463DEB1BBE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8E7BAC6E-2317-7103-40EE-F2C2A67E7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77EDADD9-930E-F9DE-3291-5965BE73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12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C05CC87D-1A20-A1CE-76DC-46F7D0D31CBE}"/>
              </a:ext>
            </a:extLst>
          </p:cNvPr>
          <p:cNvSpPr txBox="1"/>
          <p:nvPr/>
        </p:nvSpPr>
        <p:spPr>
          <a:xfrm>
            <a:off x="362747" y="2300871"/>
            <a:ext cx="15521265" cy="49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4400" b="1" spc="3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oxima Nova"/>
              <a:cs typeface="Proxima Nova"/>
              <a:sym typeface="Proxima Nov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E51F7-A8A0-B17A-6B24-7C55C049D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510" y="1352234"/>
            <a:ext cx="9026013" cy="73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5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9377916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115782" y="7272875"/>
            <a:ext cx="850174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IT21219498 | Vithanage C.S.</a:t>
            </a:r>
          </a:p>
          <a:p>
            <a:pPr algn="ctr">
              <a:lnSpc>
                <a:spcPts val="3600"/>
              </a:lnSpc>
            </a:pPr>
            <a:endParaRPr lang="en-US" sz="4000" b="1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5967" y="778904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Identify the presence, severity, and sub types of OCD in patients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pic>
        <p:nvPicPr>
          <p:cNvPr id="11" name="Picture 10" descr="A person in a red shirt">
            <a:extLst>
              <a:ext uri="{FF2B5EF4-FFF2-40B4-BE49-F238E27FC236}">
                <a16:creationId xmlns:a16="http://schemas.microsoft.com/office/drawing/2014/main" id="{E514E2A7-D844-8B0D-E6BE-A18257335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75" y="3342255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20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10764982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24289" y="7995817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" y="279630"/>
            <a:ext cx="1076498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837AC-C21A-69C6-3561-FD791C4235F0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E52A9D65-AE68-BACB-B982-9BB0882BA20F}"/>
              </a:ext>
            </a:extLst>
          </p:cNvPr>
          <p:cNvSpPr/>
          <p:nvPr/>
        </p:nvSpPr>
        <p:spPr>
          <a:xfrm>
            <a:off x="11315432" y="2535382"/>
            <a:ext cx="6438577" cy="6618472"/>
          </a:xfrm>
          <a:custGeom>
            <a:avLst/>
            <a:gdLst/>
            <a:ahLst/>
            <a:cxnLst/>
            <a:rect l="l" t="t" r="r" b="b"/>
            <a:pathLst>
              <a:path w="8431501" h="7542361">
                <a:moveTo>
                  <a:pt x="0" y="0"/>
                </a:moveTo>
                <a:lnTo>
                  <a:pt x="8431501" y="0"/>
                </a:lnTo>
                <a:lnTo>
                  <a:pt x="8431501" y="7542361"/>
                </a:lnTo>
                <a:lnTo>
                  <a:pt x="0" y="7542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9B298-8578-FCC7-C536-6C79083FE3C8}"/>
              </a:ext>
            </a:extLst>
          </p:cNvPr>
          <p:cNvSpPr txBox="1"/>
          <p:nvPr/>
        </p:nvSpPr>
        <p:spPr>
          <a:xfrm>
            <a:off x="743283" y="1385918"/>
            <a:ext cx="9606061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on OCD</a:t>
            </a:r>
          </a:p>
          <a:p>
            <a:endParaRPr lang="en-US" sz="20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Obsessive-Compulsive Disorder (OCD) is a mental health condition characterized by unwanted and intrusive thoughts (obsessions) and repetitive behaviors (compulsions).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It affects individuals' daily functioning and quality of life.</a:t>
            </a: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the Study</a:t>
            </a:r>
          </a:p>
          <a:p>
            <a:endParaRPr lang="en-US" sz="20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Identifying the presence, severity, and sub-types of OCD can lead to better diagnosis, treatment, and understanding of the disorder.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Accurate assessment helps in providing tailored interventions and improving patient outcomes.</a:t>
            </a:r>
          </a:p>
        </p:txBody>
      </p:sp>
    </p:spTree>
    <p:extLst>
      <p:ext uri="{BB962C8B-B14F-4D97-AF65-F5344CB8AC3E}">
        <p14:creationId xmlns:p14="http://schemas.microsoft.com/office/powerpoint/2010/main" val="198379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9286" y="2650109"/>
            <a:ext cx="6334167" cy="6835486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49670"/>
            <a:ext cx="10993582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33663" y="7872957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" y="218112"/>
            <a:ext cx="10993582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0E165C-A8BF-76BE-8AE8-C56412EA82A1}"/>
              </a:ext>
            </a:extLst>
          </p:cNvPr>
          <p:cNvSpPr txBox="1"/>
          <p:nvPr/>
        </p:nvSpPr>
        <p:spPr>
          <a:xfrm>
            <a:off x="687944" y="1192748"/>
            <a:ext cx="9953398" cy="800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  <a:p>
            <a:endParaRPr lang="en-US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can the presence of OCD be accurately identified in patients using modern technological methods?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What are the most effective techniques to determine the severity of OCD symptoms?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can different sub-types of OCD be classified and differentiated in patients?</a:t>
            </a:r>
          </a:p>
          <a:p>
            <a:endParaRPr lang="en-US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Questions</a:t>
            </a:r>
          </a:p>
          <a:p>
            <a:endParaRPr lang="en-US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Can voice recordings and speech analysis provide additional insights into OCD symptoms?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What algorithms and techniques are most suitable for these assessments?</a:t>
            </a:r>
          </a:p>
        </p:txBody>
      </p:sp>
    </p:spTree>
    <p:extLst>
      <p:ext uri="{BB962C8B-B14F-4D97-AF65-F5344CB8AC3E}">
        <p14:creationId xmlns:p14="http://schemas.microsoft.com/office/powerpoint/2010/main" val="3284247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2748" y="2300871"/>
            <a:ext cx="836561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spc="3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Develop a comprehensive assessment method for identifying the presence, severity, and sub-types of OCD in patients.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9144000" y="1207808"/>
            <a:ext cx="9144000" cy="723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2197064" y="1894539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378551" y="1949855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496189" y="2258729"/>
            <a:ext cx="8429063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Questionnaire-Based Assessment:</a:t>
            </a:r>
          </a:p>
          <a:p>
            <a:pPr algn="l">
              <a:lnSpc>
                <a:spcPts val="3600"/>
              </a:lnSpc>
            </a:pPr>
            <a:r>
              <a:rPr lang="en-US" sz="3200"/>
              <a:t>Implement a dynamic questionnaire to provide a preliminary diagnosis based on user responses.</a:t>
            </a:r>
            <a:endParaRPr lang="en-US" sz="3200">
              <a:ea typeface="Calibri"/>
              <a:cs typeface="Calibri"/>
            </a:endParaRPr>
          </a:p>
          <a:p>
            <a:pPr algn="l">
              <a:lnSpc>
                <a:spcPts val="3600"/>
              </a:lnSpc>
            </a:pPr>
            <a:endParaRPr lang="en-US" sz="3200"/>
          </a:p>
          <a:p>
            <a:pPr marL="457200" indent="-457200">
              <a:lnSpc>
                <a:spcPts val="3600"/>
              </a:lnSpc>
              <a:buClr>
                <a:srgbClr val="F9AD6F"/>
              </a:buClr>
              <a:buFont typeface="Wingdings"/>
              <a:buChar char="v"/>
            </a:pP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OCD Episodes Analysis:</a:t>
            </a:r>
            <a:endParaRPr lang="en-US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>
              <a:lnSpc>
                <a:spcPts val="3600"/>
              </a:lnSpc>
            </a:pPr>
            <a:r>
              <a:rPr lang="en-US" sz="3200">
                <a:ea typeface="+mn-lt"/>
                <a:cs typeface="+mn-lt"/>
              </a:rPr>
              <a:t>Leverages </a:t>
            </a:r>
            <a:r>
              <a:rPr lang="en-US" sz="3200" b="1">
                <a:ea typeface="+mn-lt"/>
                <a:cs typeface="+mn-lt"/>
              </a:rPr>
              <a:t>BERT</a:t>
            </a:r>
            <a:r>
              <a:rPr lang="en-US" sz="3200">
                <a:ea typeface="+mn-lt"/>
                <a:cs typeface="+mn-lt"/>
              </a:rPr>
              <a:t> for fine-tuned multi-class classification to identify OCD subtypes and severity levels from episode descriptions</a:t>
            </a:r>
            <a:endParaRPr lang="en-US"/>
          </a:p>
          <a:p>
            <a:pPr algn="l">
              <a:lnSpc>
                <a:spcPts val="3600"/>
              </a:lnSpc>
            </a:pPr>
            <a:endParaRPr lang="en-US" sz="320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Voice Pitch Fluctuation Analysis:</a:t>
            </a:r>
            <a:endParaRPr lang="en-US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 algn="l">
              <a:lnSpc>
                <a:spcPts val="3600"/>
              </a:lnSpc>
            </a:pPr>
            <a:r>
              <a:rPr lang="en-US" sz="3200"/>
              <a:t>Analyze voice pitch fluctuations to assess emotional state and severity of OCD.</a:t>
            </a:r>
            <a:endParaRPr lang="en-US" sz="3200">
              <a:ea typeface="Calibri"/>
              <a:cs typeface="Calibri"/>
            </a:endParaRPr>
          </a:p>
          <a:p>
            <a:pPr algn="l">
              <a:lnSpc>
                <a:spcPts val="3600"/>
              </a:lnSpc>
            </a:pPr>
            <a:endParaRPr lang="en-US" sz="320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Diagnosis:</a:t>
            </a:r>
            <a:endParaRPr lang="en-US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</a:endParaRPr>
          </a:p>
          <a:p>
            <a:pPr algn="l">
              <a:lnSpc>
                <a:spcPts val="3600"/>
              </a:lnSpc>
            </a:pPr>
            <a:r>
              <a:rPr lang="en-US" sz="3200"/>
              <a:t>Combine results from all sub-components to produce a comprehensive OCD diagnosis.</a:t>
            </a:r>
            <a:endParaRPr lang="en-US" sz="3000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0" name="Picture 6" descr="What is OCD? | Causes &amp; Signs | Exceptional Individuals">
            <a:extLst>
              <a:ext uri="{FF2B5EF4-FFF2-40B4-BE49-F238E27FC236}">
                <a16:creationId xmlns:a16="http://schemas.microsoft.com/office/drawing/2014/main" id="{3DA55C74-D99B-63BE-6779-CCA90327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45" y="3943992"/>
            <a:ext cx="5694218" cy="57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5F26A10B-2BCA-D5BF-52A6-C1B7EE6CD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842" y="1108083"/>
            <a:ext cx="13309934" cy="84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07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FEF-9DB5-0F6A-2062-98D13096D81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021934-F515-42B6-DC80-E647ED812BF8}"/>
              </a:ext>
            </a:extLst>
          </p:cNvPr>
          <p:cNvSpPr/>
          <p:nvPr/>
        </p:nvSpPr>
        <p:spPr>
          <a:xfrm>
            <a:off x="914400" y="2832896"/>
            <a:ext cx="4735086" cy="59991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66258-BB49-D75B-AECA-31B7EC8232DA}"/>
              </a:ext>
            </a:extLst>
          </p:cNvPr>
          <p:cNvSpPr txBox="1"/>
          <p:nvPr/>
        </p:nvSpPr>
        <p:spPr>
          <a:xfrm>
            <a:off x="1707244" y="230826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85165-BEE3-D303-D033-72939C8E7286}"/>
              </a:ext>
            </a:extLst>
          </p:cNvPr>
          <p:cNvSpPr txBox="1"/>
          <p:nvPr/>
        </p:nvSpPr>
        <p:spPr>
          <a:xfrm>
            <a:off x="1432560" y="2567732"/>
            <a:ext cx="3829050" cy="72943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Expo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React Native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Python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Flask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MongoDb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Matplotlib &amp; Seaborn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Jupyter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/>
              <a:t>Librosa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NLTK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Scikit-learn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Hugging Face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err="1">
                <a:ea typeface="+mn-lt"/>
                <a:cs typeface="+mn-lt"/>
              </a:rPr>
              <a:t>WordCloud</a:t>
            </a:r>
            <a:br>
              <a:rPr lang="en-US" sz="2800"/>
            </a:b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080179-5CCC-BA89-530A-DA5F37A9C91C}"/>
              </a:ext>
            </a:extLst>
          </p:cNvPr>
          <p:cNvSpPr/>
          <p:nvPr/>
        </p:nvSpPr>
        <p:spPr>
          <a:xfrm>
            <a:off x="6416040" y="2461260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C04B7-4798-8519-1FDC-04034AD39D5D}"/>
              </a:ext>
            </a:extLst>
          </p:cNvPr>
          <p:cNvSpPr txBox="1"/>
          <p:nvPr/>
        </p:nvSpPr>
        <p:spPr>
          <a:xfrm>
            <a:off x="7178404" y="188154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C0C461-0A30-FCBC-96DD-0B5309C11239}"/>
              </a:ext>
            </a:extLst>
          </p:cNvPr>
          <p:cNvSpPr txBox="1"/>
          <p:nvPr/>
        </p:nvSpPr>
        <p:spPr>
          <a:xfrm>
            <a:off x="6949440" y="2712720"/>
            <a:ext cx="3829050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Fine-Tuning BERT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Text Preprocessing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3074F0-1FAB-0635-DD48-C75F3D4F134D}"/>
              </a:ext>
            </a:extLst>
          </p:cNvPr>
          <p:cNvSpPr/>
          <p:nvPr/>
        </p:nvSpPr>
        <p:spPr>
          <a:xfrm>
            <a:off x="12120354" y="2944475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6EF7A-6A44-EEE7-413A-04704D4D1965}"/>
              </a:ext>
            </a:extLst>
          </p:cNvPr>
          <p:cNvSpPr txBox="1"/>
          <p:nvPr/>
        </p:nvSpPr>
        <p:spPr>
          <a:xfrm>
            <a:off x="12913198" y="2364760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Algorithms</a:t>
            </a:r>
            <a:endParaRPr lang="en-US" sz="24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C68C90-204D-15BF-85C2-82E5EAE98B77}"/>
              </a:ext>
            </a:extLst>
          </p:cNvPr>
          <p:cNvSpPr txBox="1"/>
          <p:nvPr/>
        </p:nvSpPr>
        <p:spPr>
          <a:xfrm>
            <a:off x="12638514" y="3195935"/>
            <a:ext cx="3829050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ea typeface="Calibri"/>
                <a:cs typeface="Calibri"/>
              </a:rPr>
              <a:t>BERT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Decision Tree algorithm</a:t>
            </a:r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Weighted scoring algorithm</a:t>
            </a:r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71296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02964" y="5414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Evidence of Completion</a:t>
            </a:r>
            <a:endParaRPr lang="en-US" sz="5600" b="1" spc="84">
              <a:solidFill>
                <a:srgbClr val="3B6A7E"/>
              </a:solidFill>
              <a:latin typeface="Montserrat Heavy"/>
              <a:ea typeface="Montserrat Heavy"/>
              <a:cs typeface="Montserrat Heavy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FEF-9DB5-0F6A-2062-98D13096D81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97BDD-6825-2418-0A63-8280372FC5C1}"/>
              </a:ext>
            </a:extLst>
          </p:cNvPr>
          <p:cNvSpPr txBox="1"/>
          <p:nvPr/>
        </p:nvSpPr>
        <p:spPr>
          <a:xfrm rot="10800000" flipV="1">
            <a:off x="6284325" y="1709671"/>
            <a:ext cx="60110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Montserrat Heavy"/>
                <a:ea typeface="+mn-lt"/>
                <a:cs typeface="+mn-lt"/>
              </a:rPr>
              <a:t>Overview of Achievements</a:t>
            </a:r>
            <a:endParaRPr lang="en-US" sz="2800">
              <a:latin typeface="Montserrat Heavy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05D8-3FCA-23E3-9ADF-938253A48707}"/>
              </a:ext>
            </a:extLst>
          </p:cNvPr>
          <p:cNvSpPr txBox="1"/>
          <p:nvPr/>
        </p:nvSpPr>
        <p:spPr>
          <a:xfrm>
            <a:off x="9035280" y="5736200"/>
            <a:ext cx="6642555" cy="156966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Model Deployment</a:t>
            </a:r>
            <a:r>
              <a:rPr lang="en-US" sz="3200">
                <a:ea typeface="+mn-lt"/>
                <a:cs typeface="+mn-lt"/>
              </a:rPr>
              <a:t>: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Developed Flask-based APIs for real-time predictions.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9CFFA-446A-EFFB-3832-FF804CC9A66C}"/>
              </a:ext>
            </a:extLst>
          </p:cNvPr>
          <p:cNvSpPr txBox="1"/>
          <p:nvPr/>
        </p:nvSpPr>
        <p:spPr>
          <a:xfrm>
            <a:off x="519677" y="2571387"/>
            <a:ext cx="7112945" cy="156966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3200" b="1" baseline="0">
                <a:latin typeface="Calibri"/>
                <a:ea typeface="Segoe UI"/>
                <a:cs typeface="Segoe UI"/>
              </a:rPr>
              <a:t>Implemented Models</a:t>
            </a:r>
            <a:r>
              <a:rPr lang="en-US" sz="3200" baseline="0">
                <a:latin typeface="Calibri"/>
                <a:ea typeface="Segoe UI"/>
                <a:cs typeface="Segoe UI"/>
              </a:rPr>
              <a:t>:</a:t>
            </a:r>
            <a:r>
              <a:rPr lang="en-US" sz="3200">
                <a:latin typeface="Calibri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3200" baseline="0">
                <a:latin typeface="Calibri"/>
                <a:ea typeface="Segoe UI"/>
                <a:cs typeface="Segoe UI"/>
              </a:rPr>
              <a:t>OCD Episode Analysis Model (Subtype &amp; Severity Prediction).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82D23-C50C-9715-271B-06FC40DEE36C}"/>
              </a:ext>
            </a:extLst>
          </p:cNvPr>
          <p:cNvSpPr txBox="1"/>
          <p:nvPr/>
        </p:nvSpPr>
        <p:spPr>
          <a:xfrm>
            <a:off x="519676" y="5738736"/>
            <a:ext cx="7112945" cy="156966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Questionnaire Development</a:t>
            </a:r>
            <a:r>
              <a:rPr lang="en-US" sz="3200" baseline="0">
                <a:latin typeface="Calibri"/>
                <a:ea typeface="Calibri"/>
                <a:cs typeface="Calibri"/>
              </a:rPr>
              <a:t>:</a:t>
            </a:r>
            <a:endParaRPr lang="en-US" sz="3200">
              <a:latin typeface="Calibri"/>
              <a:ea typeface="Calibri"/>
              <a:cs typeface="Calibri"/>
            </a:endParaRPr>
          </a:p>
          <a:p>
            <a:r>
              <a:rPr lang="en-US" sz="3200">
                <a:latin typeface="Calibri"/>
                <a:ea typeface="Calibri"/>
                <a:cs typeface="Calibri"/>
              </a:rPr>
              <a:t>Dynamic questionnaire system based on Y-BOCS and OCI-R standards.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FC54A3-56FB-4678-BD57-556CC456FE01}"/>
              </a:ext>
            </a:extLst>
          </p:cNvPr>
          <p:cNvSpPr txBox="1"/>
          <p:nvPr/>
        </p:nvSpPr>
        <p:spPr>
          <a:xfrm>
            <a:off x="9085290" y="2571386"/>
            <a:ext cx="7994294" cy="2554545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ea typeface="Calibri"/>
                <a:cs typeface="Calibri"/>
              </a:rPr>
              <a:t>Data Preparation</a:t>
            </a:r>
            <a:r>
              <a:rPr lang="en-US" sz="3200" baseline="0">
                <a:latin typeface="Calibri"/>
                <a:ea typeface="Calibri"/>
                <a:cs typeface="Calibri"/>
              </a:rPr>
              <a:t>:</a:t>
            </a:r>
            <a:endParaRPr lang="en-US" sz="3200"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latin typeface="Calibri"/>
                <a:ea typeface="Calibri"/>
                <a:cs typeface="Calibri"/>
              </a:rPr>
              <a:t>Generated and processed a realistic </a:t>
            </a:r>
            <a:r>
              <a:rPr lang="en-US" sz="3200" baseline="0">
                <a:latin typeface="Calibri"/>
                <a:ea typeface="Calibri"/>
                <a:cs typeface="Calibri"/>
              </a:rPr>
              <a:t>OCD </a:t>
            </a:r>
            <a:r>
              <a:rPr lang="en-US" sz="3200">
                <a:latin typeface="Calibri"/>
                <a:ea typeface="Calibri"/>
                <a:cs typeface="Calibri"/>
              </a:rPr>
              <a:t>dataset with over 1,000 episodes.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latin typeface="Calibri"/>
                <a:ea typeface="Calibri"/>
                <a:cs typeface="Calibri"/>
              </a:rPr>
              <a:t>Balanced coverage of all subtypes and severity levels.</a:t>
            </a:r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942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18"/>
            <a:ext cx="9144000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48989" y="973757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Our Team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D86A620-D2FE-AE8E-5BE3-D44073B7C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CCB08095-5394-50C5-AD47-0E1CB2F1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 descr="A person in a red shirt">
            <a:extLst>
              <a:ext uri="{FF2B5EF4-FFF2-40B4-BE49-F238E27FC236}">
                <a16:creationId xmlns:a16="http://schemas.microsoft.com/office/drawing/2014/main" id="{992E8650-4525-EB8B-B212-2E48AF0C3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187" y="2469473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F74791FD-296D-E54D-E33B-EC30F97BB3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1" b="351"/>
          <a:stretch/>
        </p:blipFill>
        <p:spPr>
          <a:xfrm>
            <a:off x="10177759" y="2464964"/>
            <a:ext cx="3005754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A person in a suit standing in front of a tree&#10;&#10;Description automatically generated">
            <a:extLst>
              <a:ext uri="{FF2B5EF4-FFF2-40B4-BE49-F238E27FC236}">
                <a16:creationId xmlns:a16="http://schemas.microsoft.com/office/drawing/2014/main" id="{6F05D0F9-0B26-9B35-31E8-18DAC0EFE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35" y="2464964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person in a blue suit&#10;&#10;Description automatically generated">
            <a:extLst>
              <a:ext uri="{FF2B5EF4-FFF2-40B4-BE49-F238E27FC236}">
                <a16:creationId xmlns:a16="http://schemas.microsoft.com/office/drawing/2014/main" id="{E96FA7C5-2054-62A1-5F80-84ACF5D8F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25" y="2464963"/>
            <a:ext cx="2937466" cy="29374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1A5EA2-0BAA-C4D7-7809-410E636B8C35}"/>
              </a:ext>
            </a:extLst>
          </p:cNvPr>
          <p:cNvSpPr txBox="1"/>
          <p:nvPr/>
        </p:nvSpPr>
        <p:spPr>
          <a:xfrm>
            <a:off x="1203960" y="6004560"/>
            <a:ext cx="3147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7D533B"/>
                </a:solidFill>
              </a:rPr>
              <a:t>Jayasighe</a:t>
            </a:r>
            <a:r>
              <a:rPr lang="en-US" sz="3600" b="1" dirty="0">
                <a:solidFill>
                  <a:srgbClr val="7D533B"/>
                </a:solidFill>
              </a:rPr>
              <a:t> P.T.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IT21234484</a:t>
            </a:r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81B69-D2C0-6FD5-9DAA-84705F17E97C}"/>
              </a:ext>
            </a:extLst>
          </p:cNvPr>
          <p:cNvSpPr txBox="1"/>
          <p:nvPr/>
        </p:nvSpPr>
        <p:spPr>
          <a:xfrm>
            <a:off x="4649440" y="6004559"/>
            <a:ext cx="501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7D533B"/>
                </a:solidFill>
              </a:rPr>
              <a:t>Mallawaarachchi</a:t>
            </a:r>
            <a:r>
              <a:rPr lang="en-US" sz="3600" b="1" dirty="0">
                <a:solidFill>
                  <a:srgbClr val="7D533B"/>
                </a:solidFill>
              </a:rPr>
              <a:t> D.E.H.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IT21209420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A3F126-C009-2032-1384-023BE264147F}"/>
              </a:ext>
            </a:extLst>
          </p:cNvPr>
          <p:cNvSpPr txBox="1"/>
          <p:nvPr/>
        </p:nvSpPr>
        <p:spPr>
          <a:xfrm>
            <a:off x="9174916" y="6004559"/>
            <a:ext cx="501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" dirty="0" err="1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Illesinghe</a:t>
            </a:r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 A.T.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IT21286278</a:t>
            </a:r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5952F-5F5F-47EE-E72A-E226AE653C69}"/>
              </a:ext>
            </a:extLst>
          </p:cNvPr>
          <p:cNvSpPr txBox="1"/>
          <p:nvPr/>
        </p:nvSpPr>
        <p:spPr>
          <a:xfrm>
            <a:off x="13102199" y="6004559"/>
            <a:ext cx="501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Vithanage C.S.</a:t>
            </a:r>
          </a:p>
          <a:p>
            <a:pPr algn="ctr"/>
            <a:r>
              <a:rPr lang="en-US" sz="36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IT21219498</a:t>
            </a:r>
            <a:endParaRPr lang="en-US" sz="3600" dirty="0"/>
          </a:p>
        </p:txBody>
      </p:sp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A0669394-8018-60FC-6FBD-C68E92AF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02964" y="5414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Evidence of Completion</a:t>
            </a:r>
            <a:endParaRPr lang="en-US" sz="5600" b="1" spc="84">
              <a:solidFill>
                <a:srgbClr val="3B6A7E"/>
              </a:solidFill>
              <a:latin typeface="Montserrat Heavy"/>
              <a:ea typeface="Montserrat Heavy"/>
              <a:cs typeface="Montserrat Heavy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FEF-9DB5-0F6A-2062-98D13096D81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97BDD-6825-2418-0A63-8280372FC5C1}"/>
              </a:ext>
            </a:extLst>
          </p:cNvPr>
          <p:cNvSpPr txBox="1"/>
          <p:nvPr/>
        </p:nvSpPr>
        <p:spPr>
          <a:xfrm rot="10800000" flipV="1">
            <a:off x="5650856" y="1716556"/>
            <a:ext cx="74983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Montserrat Heavy"/>
                <a:ea typeface="Calibri"/>
                <a:cs typeface="Calibri"/>
              </a:rPr>
              <a:t>Data Collection and 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966F3-0CF3-7EEE-17F5-640949036636}"/>
              </a:ext>
            </a:extLst>
          </p:cNvPr>
          <p:cNvSpPr txBox="1"/>
          <p:nvPr/>
        </p:nvSpPr>
        <p:spPr>
          <a:xfrm>
            <a:off x="1699460" y="2466473"/>
            <a:ext cx="4584140" cy="584775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Dataset Highlights</a:t>
            </a:r>
            <a:r>
              <a:rPr lang="en-US" sz="3200">
                <a:ea typeface="+mn-lt"/>
                <a:cs typeface="+mn-lt"/>
              </a:rPr>
              <a:t>:</a:t>
            </a:r>
            <a:endParaRPr lang="en-US" sz="320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F725B06-6BE9-BA2A-CBF4-EF0E2B523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77" y="3064411"/>
            <a:ext cx="6755521" cy="5191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CE6523-5F03-F2E4-1E87-2F98FAB26DEE}"/>
              </a:ext>
            </a:extLst>
          </p:cNvPr>
          <p:cNvSpPr txBox="1"/>
          <p:nvPr/>
        </p:nvSpPr>
        <p:spPr>
          <a:xfrm>
            <a:off x="11132652" y="2466472"/>
            <a:ext cx="4763164" cy="584775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Preprocessing Techniques</a:t>
            </a:r>
            <a:r>
              <a:rPr lang="en-US" sz="3200">
                <a:ea typeface="+mn-lt"/>
                <a:cs typeface="+mn-lt"/>
              </a:rPr>
              <a:t>: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1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D721778-A730-F1E5-E2FE-14FD57788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1774" y="3307528"/>
            <a:ext cx="9039225" cy="3038475"/>
          </a:xfrm>
          <a:prstGeom prst="rect">
            <a:avLst/>
          </a:prstGeom>
        </p:spPr>
      </p:pic>
      <p:pic>
        <p:nvPicPr>
          <p:cNvPr id="20" name="Picture 19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C7502D2D-CD48-B408-B889-0673B104F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527" y="6702387"/>
            <a:ext cx="90201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70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02964" y="5414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Evidence of Completion</a:t>
            </a:r>
            <a:endParaRPr lang="en-US" sz="5600" b="1" spc="84">
              <a:solidFill>
                <a:srgbClr val="3B6A7E"/>
              </a:solidFill>
              <a:latin typeface="Montserrat Heavy"/>
              <a:ea typeface="Montserrat Heavy"/>
              <a:cs typeface="Montserrat Heavy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FEF-9DB5-0F6A-2062-98D13096D81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97BDD-6825-2418-0A63-8280372FC5C1}"/>
              </a:ext>
            </a:extLst>
          </p:cNvPr>
          <p:cNvSpPr txBox="1"/>
          <p:nvPr/>
        </p:nvSpPr>
        <p:spPr>
          <a:xfrm rot="10800000" flipV="1">
            <a:off x="7193217" y="1709671"/>
            <a:ext cx="60110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Montserrat Heavy"/>
                <a:ea typeface="Calibri"/>
                <a:cs typeface="Calibri"/>
              </a:rPr>
              <a:t>Data Visualization</a:t>
            </a:r>
          </a:p>
        </p:txBody>
      </p:sp>
      <p:pic>
        <p:nvPicPr>
          <p:cNvPr id="14" name="Picture 13" descr="A close up of words&#10;&#10;Description automatically generated">
            <a:extLst>
              <a:ext uri="{FF2B5EF4-FFF2-40B4-BE49-F238E27FC236}">
                <a16:creationId xmlns:a16="http://schemas.microsoft.com/office/drawing/2014/main" id="{C0E46769-679B-39CD-B0C7-8AE4D2909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7" y="3162931"/>
            <a:ext cx="7673708" cy="4029994"/>
          </a:xfrm>
          <a:prstGeom prst="rect">
            <a:avLst/>
          </a:prstGeom>
        </p:spPr>
      </p:pic>
      <p:pic>
        <p:nvPicPr>
          <p:cNvPr id="2" name="Picture 1" descr="A bar graph with text&#10;&#10;Description automatically generated">
            <a:extLst>
              <a:ext uri="{FF2B5EF4-FFF2-40B4-BE49-F238E27FC236}">
                <a16:creationId xmlns:a16="http://schemas.microsoft.com/office/drawing/2014/main" id="{0B6E7990-57C7-1304-8DEB-7A009051E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674" y="2234588"/>
            <a:ext cx="7753350" cy="44958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3086AF6-F6B1-C861-8D63-9941682B0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1804" y="7183686"/>
            <a:ext cx="45815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02964" y="5414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Evidence of Completion</a:t>
            </a:r>
            <a:endParaRPr lang="en-US" sz="5600" b="1" spc="84">
              <a:solidFill>
                <a:srgbClr val="3B6A7E"/>
              </a:solidFill>
              <a:latin typeface="Montserrat Heavy"/>
              <a:ea typeface="Montserrat Heavy"/>
              <a:cs typeface="Montserrat Heavy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FEF-9DB5-0F6A-2062-98D13096D81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97BDD-6825-2418-0A63-8280372FC5C1}"/>
              </a:ext>
            </a:extLst>
          </p:cNvPr>
          <p:cNvSpPr txBox="1"/>
          <p:nvPr/>
        </p:nvSpPr>
        <p:spPr>
          <a:xfrm rot="10800000" flipV="1">
            <a:off x="6862711" y="1714565"/>
            <a:ext cx="601108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Montserrat Heavy"/>
                <a:ea typeface="Calibri"/>
                <a:cs typeface="Calibri"/>
              </a:rPr>
              <a:t>Evaluation Results</a:t>
            </a:r>
          </a:p>
          <a:p>
            <a:endParaRPr lang="en-US" sz="2800" dirty="0">
              <a:latin typeface="Montserrat Heavy"/>
              <a:ea typeface="Calibri"/>
              <a:cs typeface="Calibri"/>
            </a:endParaRPr>
          </a:p>
        </p:txBody>
      </p:sp>
      <p:pic>
        <p:nvPicPr>
          <p:cNvPr id="15" name="Picture 14" descr="A screenshot of a computer">
            <a:extLst>
              <a:ext uri="{FF2B5EF4-FFF2-40B4-BE49-F238E27FC236}">
                <a16:creationId xmlns:a16="http://schemas.microsoft.com/office/drawing/2014/main" id="{05BA1228-3350-74E8-1032-FBA80DBC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49" y="2338101"/>
            <a:ext cx="10582275" cy="3848100"/>
          </a:xfrm>
          <a:prstGeom prst="rect">
            <a:avLst/>
          </a:prstGeom>
        </p:spPr>
      </p:pic>
      <p:pic>
        <p:nvPicPr>
          <p:cNvPr id="16" name="Picture 1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F978A44-CE59-F49D-D5F0-D5EBB78E9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70" y="6422604"/>
            <a:ext cx="10620375" cy="1104900"/>
          </a:xfrm>
          <a:prstGeom prst="rect">
            <a:avLst/>
          </a:prstGeom>
        </p:spPr>
      </p:pic>
      <p:pic>
        <p:nvPicPr>
          <p:cNvPr id="17" name="Picture 16" descr="A diagram of confusion matrix&#10;&#10;Description automatically generated">
            <a:extLst>
              <a:ext uri="{FF2B5EF4-FFF2-40B4-BE49-F238E27FC236}">
                <a16:creationId xmlns:a16="http://schemas.microsoft.com/office/drawing/2014/main" id="{C03362A8-A560-5CE6-52BD-F625A936C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0571" y="2967038"/>
            <a:ext cx="56197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52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45572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System, Personal, and Software Specification Requirement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AB230-5FA7-339E-39F2-EB8119D88907}"/>
              </a:ext>
            </a:extLst>
          </p:cNvPr>
          <p:cNvSpPr/>
          <p:nvPr/>
        </p:nvSpPr>
        <p:spPr>
          <a:xfrm>
            <a:off x="353958" y="1965961"/>
            <a:ext cx="5821680" cy="7222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271BF5-9879-E06D-B2B9-91479142FE12}"/>
              </a:ext>
            </a:extLst>
          </p:cNvPr>
          <p:cNvSpPr txBox="1"/>
          <p:nvPr/>
        </p:nvSpPr>
        <p:spPr>
          <a:xfrm>
            <a:off x="506358" y="2100927"/>
            <a:ext cx="5501640" cy="6370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	 </a:t>
            </a:r>
            <a:r>
              <a:rPr lang="en-US" sz="2400" b="1" u="sng"/>
              <a:t>Functional Requirements</a:t>
            </a:r>
            <a:endParaRPr 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Develop a dynamic 15 to 20-questions questionnaire with algorithmic question ordering to assess OCD presence, severity, and subtype. 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Capture and convert patient voice recordings to text using ASR API, and identify severity and the subtype using finetuned BERT model.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Analyze pitch fluctuations using </a:t>
            </a:r>
            <a:r>
              <a:rPr lang="en-US" sz="2400" err="1"/>
              <a:t>Librosa</a:t>
            </a:r>
            <a:r>
              <a:rPr lang="en-US" sz="2400"/>
              <a:t> to derive insights into the patient's emotional state and behavior.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Integrate results from questionnaire, OCD episode analysis, and pitch analysis using ensemble learning for a final diagnosis or severity level.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668AF-5DA1-6EFB-E2F8-0E6BA35D3B40}"/>
              </a:ext>
            </a:extLst>
          </p:cNvPr>
          <p:cNvSpPr/>
          <p:nvPr/>
        </p:nvSpPr>
        <p:spPr>
          <a:xfrm>
            <a:off x="6328038" y="1965961"/>
            <a:ext cx="5821680" cy="7222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4F8FAA-D725-994A-6993-54463D254DB8}"/>
              </a:ext>
            </a:extLst>
          </p:cNvPr>
          <p:cNvSpPr txBox="1"/>
          <p:nvPr/>
        </p:nvSpPr>
        <p:spPr>
          <a:xfrm>
            <a:off x="6480438" y="2100927"/>
            <a:ext cx="550164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	</a:t>
            </a:r>
            <a:r>
              <a:rPr lang="en-US" sz="2400" b="1" u="sng"/>
              <a:t>Non-Functional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Ensure efficient processing of questionnaire responses and voice data with minimal latency.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Design an intuitive, user-friendly mobile application interface accessible to users with varying technical expertise.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Support multiple users and large datasets, scaling to accommodate growth.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Implement strong encryption for data security, ensuring compliance with GDPR, HIPAA, and other regulations to protect patient confidentiality and handle sensitive information securely.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919204-3E3D-E878-EA05-C55D5EB38D0D}"/>
              </a:ext>
            </a:extLst>
          </p:cNvPr>
          <p:cNvSpPr/>
          <p:nvPr/>
        </p:nvSpPr>
        <p:spPr>
          <a:xfrm>
            <a:off x="12440393" y="2026921"/>
            <a:ext cx="5371729" cy="3322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64B70-655F-7F67-29E9-270A4EDF5336}"/>
              </a:ext>
            </a:extLst>
          </p:cNvPr>
          <p:cNvSpPr txBox="1"/>
          <p:nvPr/>
        </p:nvSpPr>
        <p:spPr>
          <a:xfrm>
            <a:off x="12532902" y="2081809"/>
            <a:ext cx="5186710" cy="30469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b="1" u="sng"/>
              <a:t>Software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Python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Flask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React Native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Librosa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ASR APIs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ea typeface="Calibri"/>
                <a:cs typeface="Calibri"/>
              </a:rPr>
              <a:t>Jupyter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NLTK, scikit-learn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11FF53-041E-4B60-7B2A-628A23DFECE4}"/>
              </a:ext>
            </a:extLst>
          </p:cNvPr>
          <p:cNvSpPr/>
          <p:nvPr/>
        </p:nvSpPr>
        <p:spPr>
          <a:xfrm>
            <a:off x="12409913" y="5595482"/>
            <a:ext cx="5371729" cy="35928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BB8B95-F5EC-EAD5-562C-E6F0E38FE50E}"/>
              </a:ext>
            </a:extLst>
          </p:cNvPr>
          <p:cNvSpPr txBox="1"/>
          <p:nvPr/>
        </p:nvSpPr>
        <p:spPr>
          <a:xfrm>
            <a:off x="12532902" y="5684797"/>
            <a:ext cx="51867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b="1" u="sng"/>
              <a:t>Personal requirements</a:t>
            </a:r>
            <a:endParaRPr 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Dr. Roshan Fernando: Psychiatrist guiding the overall research project, providing insights into OCD diagnosis and treatment methodologies.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Ms. </a:t>
            </a:r>
            <a:r>
              <a:rPr lang="en-US" sz="2400" err="1"/>
              <a:t>Sandaru</a:t>
            </a:r>
            <a:r>
              <a:rPr lang="en-US" sz="2400"/>
              <a:t> Fernando: Psychologist assisting in the development of the dataset and providing expertise in psychological assessment.</a:t>
            </a:r>
          </a:p>
        </p:txBody>
      </p:sp>
    </p:spTree>
    <p:extLst>
      <p:ext uri="{BB962C8B-B14F-4D97-AF65-F5344CB8AC3E}">
        <p14:creationId xmlns:p14="http://schemas.microsoft.com/office/powerpoint/2010/main" val="3435736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45572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Completion and </a:t>
            </a:r>
          </a:p>
          <a:p>
            <a:pPr algn="ctr">
              <a:lnSpc>
                <a:spcPts val="6160"/>
              </a:lnSpc>
            </a:pPr>
            <a:r>
              <a:rPr lang="en-US" sz="5600" b="1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Future Works</a:t>
            </a:r>
            <a:endParaRPr lang="en-US" sz="5600" b="1" spc="84">
              <a:solidFill>
                <a:srgbClr val="3B6A7E"/>
              </a:solidFill>
              <a:latin typeface="Montserrat Heavy"/>
              <a:ea typeface="Montserrat Heavy"/>
              <a:cs typeface="Montserrat Heavy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919204-3E3D-E878-EA05-C55D5EB38D0D}"/>
              </a:ext>
            </a:extLst>
          </p:cNvPr>
          <p:cNvSpPr/>
          <p:nvPr/>
        </p:nvSpPr>
        <p:spPr>
          <a:xfrm>
            <a:off x="803826" y="2013150"/>
            <a:ext cx="16677788" cy="35564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B875F-DFEC-7A24-BD11-24C92E36BE2D}"/>
              </a:ext>
            </a:extLst>
          </p:cNvPr>
          <p:cNvSpPr txBox="1"/>
          <p:nvPr/>
        </p:nvSpPr>
        <p:spPr>
          <a:xfrm>
            <a:off x="4180067" y="2184528"/>
            <a:ext cx="94221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Calibri"/>
                <a:cs typeface="Calibri"/>
              </a:rPr>
              <a:t>60% Completion of the component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F61CF6-3785-781C-D34D-2228C49FBC2D}"/>
              </a:ext>
            </a:extLst>
          </p:cNvPr>
          <p:cNvSpPr/>
          <p:nvPr/>
        </p:nvSpPr>
        <p:spPr>
          <a:xfrm>
            <a:off x="803825" y="5937908"/>
            <a:ext cx="16677788" cy="32810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226567-4EDF-83C5-1F87-77696A7751D1}"/>
              </a:ext>
            </a:extLst>
          </p:cNvPr>
          <p:cNvSpPr txBox="1"/>
          <p:nvPr/>
        </p:nvSpPr>
        <p:spPr>
          <a:xfrm>
            <a:off x="4180067" y="5944034"/>
            <a:ext cx="942217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ea typeface="Calibri"/>
                <a:cs typeface="Calibri"/>
              </a:rPr>
              <a:t>40% Future Enhancements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166C9-2F0C-48BD-0AFF-30CB9A696733}"/>
              </a:ext>
            </a:extLst>
          </p:cNvPr>
          <p:cNvSpPr txBox="1"/>
          <p:nvPr/>
        </p:nvSpPr>
        <p:spPr>
          <a:xfrm>
            <a:off x="1913455" y="3015685"/>
            <a:ext cx="13922747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Created a Comprehensive Dataset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Developed </a:t>
            </a:r>
            <a:r>
              <a:rPr lang="en-US" sz="2800" b="1">
                <a:ea typeface="+mn-lt"/>
                <a:cs typeface="+mn-lt"/>
              </a:rPr>
              <a:t>BERT-based models</a:t>
            </a:r>
            <a:r>
              <a:rPr lang="en-US" sz="2800">
                <a:ea typeface="+mn-lt"/>
                <a:cs typeface="+mn-lt"/>
              </a:rPr>
              <a:t> for predicting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Implemented </a:t>
            </a:r>
            <a:r>
              <a:rPr lang="en-US" sz="2800" b="1">
                <a:ea typeface="+mn-lt"/>
                <a:cs typeface="+mn-lt"/>
              </a:rPr>
              <a:t>dynamic questionnaire</a:t>
            </a:r>
            <a:r>
              <a:rPr lang="en-US" sz="2800">
                <a:ea typeface="+mn-lt"/>
                <a:cs typeface="+mn-lt"/>
              </a:rPr>
              <a:t> based on Y-BOCS and OCI-R standards.</a:t>
            </a:r>
          </a:p>
          <a:p>
            <a:pPr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  Integrated Flask APIs for real-time predictions of subtype and severity.</a:t>
            </a:r>
          </a:p>
          <a:p>
            <a:pPr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  Integrated the dynamic questionnaire with Mobile App.</a:t>
            </a:r>
            <a:br>
              <a:rPr lang="en-US" sz="2800">
                <a:ea typeface="+mn-lt"/>
                <a:cs typeface="+mn-lt"/>
              </a:rPr>
            </a:br>
            <a:endParaRPr lang="en-US" sz="2800">
              <a:ea typeface="+mn-lt"/>
              <a:cs typeface="+mn-lt"/>
            </a:endParaRPr>
          </a:p>
          <a:p>
            <a:pPr lvl="1"/>
            <a:endParaRPr lang="en-US" sz="2800">
              <a:ea typeface="+mn-lt"/>
              <a:cs typeface="+mn-lt"/>
            </a:endParaRPr>
          </a:p>
          <a:p>
            <a:pPr lvl="1"/>
            <a:endParaRPr lang="en-US" sz="2800">
              <a:ea typeface="+mn-lt"/>
              <a:cs typeface="+mn-lt"/>
            </a:endParaRPr>
          </a:p>
          <a:p>
            <a:pPr lvl="1"/>
            <a:endParaRPr lang="en-US" sz="28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Implement the Speech to Text Conversion of OCD episodes using ASR Api.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Implement voice pitch fluctuation analysis part.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Combined the results of Questionnaire, OCD Episode analysis and Voice Pitch Analysis.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Implement the UI Design and API Integrations.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Integrate and Test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39419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53000" y="571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References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6E437-4C06-342C-9F7B-54FB0899992F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IT21219498 | Vithanage C.S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BB666-79CB-ED87-9C3D-E4C2FB893A62}"/>
              </a:ext>
            </a:extLst>
          </p:cNvPr>
          <p:cNvSpPr txBox="1"/>
          <p:nvPr/>
        </p:nvSpPr>
        <p:spPr>
          <a:xfrm>
            <a:off x="1312607" y="1722720"/>
            <a:ext cx="16827909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[1] B. Pascual-Vera, M.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Roncero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G. Doron, and A.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Belloch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“Assisting relapse prevention in OCD using a novel mobile app–based intervention: A case report,”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Bulletin of the Menninger Clinic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82, no. 4, pp. 390–406, Dec. 2018,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https://doi.org/10.1521/bumc.2018.82.4.390.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[2] </a:t>
            </a:r>
            <a:r>
              <a:rPr lang="en-US" sz="2800"/>
              <a:t>M. </a:t>
            </a:r>
            <a:r>
              <a:rPr lang="en-US" sz="2800" err="1"/>
              <a:t>Gershkovich</a:t>
            </a:r>
            <a:r>
              <a:rPr lang="en-US" sz="2800"/>
              <a:t> et al., “Integrating exposure and response Prevention with a mobile app to treat Obsessive-Compulsive Disorder: Feasibility, Acceptability, and preliminary Effects,” Behavior Therapy, vol. 52, no. 2, pp. 394–405, Mar. 2021, </a:t>
            </a:r>
            <a:r>
              <a:rPr lang="en-US" sz="2800" err="1"/>
              <a:t>doi</a:t>
            </a:r>
            <a:r>
              <a:rPr lang="en-US" sz="2800"/>
              <a:t>: 10.1016/j.beth.2020.05.001.</a:t>
            </a:r>
          </a:p>
          <a:p>
            <a:pPr algn="l"/>
            <a:endParaRPr lang="en-US" sz="2800"/>
          </a:p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[3] T. D. Hull and K. Mahan, “A Study of Asynchronous Mobile-Enabled SMS Text Psychotherapy,”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Telemedicine journal and e-health : the official journal of the American Telemedicine Association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23, no. 3, pp. 240–247, 2017,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5"/>
              </a:rPr>
              <a:t>https://doi.org/10.1089/tmj.2016.0114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R="457200" algn="l"/>
            <a:endParaRPr lang="en-US" sz="2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 E.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McIngvale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C.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Bakos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-Block, J. Hart, and P. S.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Bordnick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“Technology and Obsessive Compulsive Disorder: An Interactive Self-Help Website for OCD,”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Journal of Technology in Human Services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30, no. 2, pp. 128–136, Apr. 2012,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https://doi.org/10.1080/15228835.2012.699368.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R="457200" algn="l"/>
            <a:endParaRPr lang="en-US" sz="2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12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437717" y="7272875"/>
            <a:ext cx="850174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IT21286278 | </a:t>
            </a:r>
            <a:r>
              <a:rPr lang="en-US" sz="4000" b="1" spc="30" dirty="0" err="1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Illesinghe</a:t>
            </a: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 A.T.</a:t>
            </a:r>
            <a:endParaRPr lang="en-US" sz="4000" b="1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5967" y="778904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Enhanced Exposure and Response Prevention Therapy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56EDA1FD-5994-D9DD-29A4-D665D96E1C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41" b="351"/>
          <a:stretch/>
        </p:blipFill>
        <p:spPr>
          <a:xfrm>
            <a:off x="6819719" y="3197657"/>
            <a:ext cx="2888435" cy="28228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D05A0AA-FF59-9B85-E7BA-DBEEF48C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358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925932" y="218330"/>
            <a:ext cx="12115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837AC-C21A-69C6-3561-FD791C4235F0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E52A9D65-AE68-BACB-B982-9BB0882BA20F}"/>
              </a:ext>
            </a:extLst>
          </p:cNvPr>
          <p:cNvSpPr/>
          <p:nvPr/>
        </p:nvSpPr>
        <p:spPr>
          <a:xfrm>
            <a:off x="8626586" y="1917152"/>
            <a:ext cx="8431501" cy="7542361"/>
          </a:xfrm>
          <a:custGeom>
            <a:avLst/>
            <a:gdLst/>
            <a:ahLst/>
            <a:cxnLst/>
            <a:rect l="l" t="t" r="r" b="b"/>
            <a:pathLst>
              <a:path w="8431501" h="7542361">
                <a:moveTo>
                  <a:pt x="0" y="0"/>
                </a:moveTo>
                <a:lnTo>
                  <a:pt x="8431501" y="0"/>
                </a:lnTo>
                <a:lnTo>
                  <a:pt x="8431501" y="7542361"/>
                </a:lnTo>
                <a:lnTo>
                  <a:pt x="0" y="7542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E21E5-8E2B-1D74-B4F6-E18E234F7CE4}"/>
              </a:ext>
            </a:extLst>
          </p:cNvPr>
          <p:cNvSpPr txBox="1"/>
          <p:nvPr/>
        </p:nvSpPr>
        <p:spPr>
          <a:xfrm>
            <a:off x="325711" y="1993904"/>
            <a:ext cx="7533564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Exposure and Response Prevention(ERP) therapy is commonly used treatment by psychiatrists for patients diagnosed with Obsessive-Compulsive Disorder(OCD).</a:t>
            </a:r>
          </a:p>
          <a:p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Exposure and Response Prevention(ERP) therapy, have proven effective in reducing symptoms and improving outcomes for OCD patients.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Enhanced Exposure and Response Prevention(VERP) is an innovative approach to treating OCD patients.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VERP uses advanced technology to simulate OCD-inducing scenarios and integrates biometric data to enhance the effectiveness of traditional exposure therapy.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VERP can be used to treat patients with symmetric OCD, contamination OCD, sexual orientation OCD.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D53E9-855C-D801-E070-F899886EA5B9}"/>
              </a:ext>
            </a:extLst>
          </p:cNvPr>
          <p:cNvSpPr txBox="1"/>
          <p:nvPr/>
        </p:nvSpPr>
        <p:spPr>
          <a:xfrm>
            <a:off x="325711" y="1088932"/>
            <a:ext cx="6238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3B6A7E"/>
                </a:solidFill>
                <a:latin typeface="Montserrat Heavy" panose="020B0604020202020204" charset="0"/>
              </a:rPr>
              <a:t>Background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9ABC53-5AC3-DD9B-FA9E-7AFAEE5C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024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39171" y="287304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C7997-B32A-699D-26D1-578CD26638C6}"/>
              </a:ext>
            </a:extLst>
          </p:cNvPr>
          <p:cNvSpPr txBox="1"/>
          <p:nvPr/>
        </p:nvSpPr>
        <p:spPr>
          <a:xfrm>
            <a:off x="381594" y="2641495"/>
            <a:ext cx="7422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First, the patient is exposed to an OCD-inducing scenario using images/videos.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Then the anxiety graph is generated using patient self-reported data and bio metric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Patients can seek the therapy on their own without consulting a doctor and reduce the symptoms of the OCD.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/>
              <a:t>Patients can monitor the effectiveness of treatment by analyzing anxiety charts.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95C78-28DC-C729-2555-CE663F5E88B3}"/>
              </a:ext>
            </a:extLst>
          </p:cNvPr>
          <p:cNvSpPr txBox="1"/>
          <p:nvPr/>
        </p:nvSpPr>
        <p:spPr>
          <a:xfrm>
            <a:off x="381594" y="1321042"/>
            <a:ext cx="7083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accent5">
                    <a:lumMod val="50000"/>
                  </a:schemeClr>
                </a:solidFill>
                <a:latin typeface="Montserrat Heavy" panose="020B0604020202020204" charset="0"/>
              </a:rPr>
              <a:t>Importance of the Study</a:t>
            </a:r>
          </a:p>
          <a:p>
            <a:endParaRPr lang="en-US" sz="4000">
              <a:latin typeface="Montserrat Heavy" panose="020B0604020202020204" charset="0"/>
            </a:endParaRPr>
          </a:p>
        </p:txBody>
      </p:sp>
      <p:pic>
        <p:nvPicPr>
          <p:cNvPr id="21" name="Picture 20" descr="A hand with a hand shadow on a door knob&#10;&#10;Description automatically generated">
            <a:extLst>
              <a:ext uri="{FF2B5EF4-FFF2-40B4-BE49-F238E27FC236}">
                <a16:creationId xmlns:a16="http://schemas.microsoft.com/office/drawing/2014/main" id="{1C91138C-5BE4-46B9-52A0-65806290A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466" y="1053072"/>
            <a:ext cx="5644023" cy="2972752"/>
          </a:xfrm>
          <a:prstGeom prst="rect">
            <a:avLst/>
          </a:prstGeom>
        </p:spPr>
      </p:pic>
      <p:pic>
        <p:nvPicPr>
          <p:cNvPr id="23" name="Picture 22" descr="A diagram of a bird&#10;&#10;Description automatically generated">
            <a:extLst>
              <a:ext uri="{FF2B5EF4-FFF2-40B4-BE49-F238E27FC236}">
                <a16:creationId xmlns:a16="http://schemas.microsoft.com/office/drawing/2014/main" id="{31D0402E-A4A7-2C7A-8E41-6A85EA4A7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65" y="5005743"/>
            <a:ext cx="7107679" cy="33036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8E5471-288A-5EEA-1D1F-CBF91AE73644}"/>
              </a:ext>
            </a:extLst>
          </p:cNvPr>
          <p:cNvSpPr txBox="1"/>
          <p:nvPr/>
        </p:nvSpPr>
        <p:spPr>
          <a:xfrm>
            <a:off x="11616334" y="4192226"/>
            <a:ext cx="384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Contamination OCD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1CFC20-D588-C397-2157-4865C962BB63}"/>
              </a:ext>
            </a:extLst>
          </p:cNvPr>
          <p:cNvSpPr txBox="1"/>
          <p:nvPr/>
        </p:nvSpPr>
        <p:spPr>
          <a:xfrm>
            <a:off x="11616334" y="8573894"/>
            <a:ext cx="384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Anxiety graph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A54A89D6-D143-2116-2C42-F9A37D5F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338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2180" y="1492275"/>
            <a:ext cx="8115300" cy="7982504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6438"/>
            <a:ext cx="8263937" cy="10270562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94116" y="1968814"/>
            <a:ext cx="7075704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>
                <a:latin typeface="Proxima Nova"/>
                <a:ea typeface="Proxima Nova"/>
                <a:cs typeface="Proxima Nova"/>
                <a:sym typeface="Proxima Nova"/>
              </a:rPr>
              <a:t>How can we virtually expose patients to OCD inducing scenarios? </a:t>
            </a:r>
          </a:p>
          <a:p>
            <a:pPr algn="l">
              <a:lnSpc>
                <a:spcPts val="3600"/>
              </a:lnSpc>
            </a:pPr>
            <a:endParaRPr lang="en-US" sz="3000" spc="3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>
                <a:latin typeface="Proxima Nova"/>
                <a:ea typeface="Proxima Nova"/>
                <a:cs typeface="Proxima Nova"/>
                <a:sym typeface="Proxima Nova"/>
              </a:rPr>
              <a:t>How can response prevention therapy be implemented using modern technology?</a:t>
            </a:r>
          </a:p>
          <a:p>
            <a:pPr algn="l">
              <a:lnSpc>
                <a:spcPts val="3600"/>
              </a:lnSpc>
            </a:pPr>
            <a:endParaRPr lang="en-US" sz="3000" spc="3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>
                <a:latin typeface="Proxima Nova"/>
                <a:ea typeface="Proxima Nova"/>
                <a:cs typeface="Proxima Nova"/>
                <a:sym typeface="Proxima Nova"/>
              </a:rPr>
              <a:t>How can the accuracy of response prevention therapy be increased using modern technology?</a:t>
            </a:r>
            <a:endParaRPr lang="en-US" sz="3000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3600"/>
              </a:lnSpc>
            </a:pPr>
            <a:endParaRPr lang="en-US" sz="3000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9835" y="218112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4EB024C-1818-4157-E504-CBEE1F50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29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A8BEBA-1991-A946-9C5A-FD0829631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DECAEF1-6305-CD7E-C98B-B5E3AE9A0477}"/>
              </a:ext>
            </a:extLst>
          </p:cNvPr>
          <p:cNvGrpSpPr/>
          <p:nvPr/>
        </p:nvGrpSpPr>
        <p:grpSpPr>
          <a:xfrm>
            <a:off x="2" y="-49670"/>
            <a:ext cx="8480322" cy="10336670"/>
            <a:chOff x="0" y="0"/>
            <a:chExt cx="3582567" cy="448113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62BD3CA-DED7-4B8C-2031-DBFFD8D6537C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14D5BA3F-CBD0-8B9F-AEAA-26EA54A971B8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557277E-6A24-4478-4D12-30DABC17A4DD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FFA7FE6-0BCA-4577-469E-9C6D0700051D}"/>
              </a:ext>
            </a:extLst>
          </p:cNvPr>
          <p:cNvSpPr txBox="1"/>
          <p:nvPr/>
        </p:nvSpPr>
        <p:spPr>
          <a:xfrm>
            <a:off x="381594" y="2388270"/>
            <a:ext cx="1603336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Obsessive-Compulsive Disorder(OCD) is a chronic psychiatric condition characterized by persistent intrusive thoughts (obsessions) and repetitive behaviors (compulsions).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It affects approximately 2-3% of the population and significantly impairs daily functioning and quality of life.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Traditional ERP therapy is effective but limited by accessibility and engagement challenges.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A comprehensive OCD ERP tool with advanced biometric monitoring and AI-driven therapeutic interventions has been identified as a valuable resource for enhancing the accessibility and effectiveness of obsessive-compulsive disorder treatment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247695-D9D6-95B2-4FD3-CBF151005A45}"/>
              </a:ext>
            </a:extLst>
          </p:cNvPr>
          <p:cNvSpPr txBox="1"/>
          <p:nvPr/>
        </p:nvSpPr>
        <p:spPr>
          <a:xfrm>
            <a:off x="748989" y="973757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A5F0990-9356-1725-6AEC-ADE7F7C28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03767B9F-A5D8-BBF6-A976-D5A35F4F8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8AE4F86D-193B-E9E0-08C4-DAD69656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25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86213" y="190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4657" y="3313105"/>
            <a:ext cx="707570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200" dirty="0">
                <a:latin typeface="Proxima Nova" panose="020B0604020202020204" charset="0"/>
              </a:rPr>
              <a:t>To develop a therapy system that utilizes virtual simulations and biometric data to effectively treat Obsessive-Compulsive Disorder (OCD).</a:t>
            </a:r>
            <a:endParaRPr lang="en-US" sz="3200" spc="30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11212296" y="1207808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1012501" y="1838686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212296" y="1930891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296621" y="2653974"/>
            <a:ext cx="8263936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Simulate real-life scenarios using tailored videos and images to expose the patient to OCD triggering scenario.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2800" spc="3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Capture biometric data and patient self-reported data during therapy session.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2800" spc="3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Generate the anxiety graph using captured biometric data and self-reported data.</a:t>
            </a: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endParaRPr lang="en-US" sz="2800" spc="3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514350" indent="-514350" algn="l">
              <a:lnSpc>
                <a:spcPts val="3600"/>
              </a:lnSpc>
              <a:buFont typeface="+mj-lt"/>
              <a:buAutoNum type="arabicPeriod"/>
            </a:pPr>
            <a:r>
              <a:rPr lang="en-US" sz="2800" spc="30" dirty="0">
                <a:latin typeface="Proxima Nova"/>
                <a:ea typeface="Proxima Nova"/>
                <a:cs typeface="Proxima Nova"/>
                <a:sym typeface="Proxima Nova"/>
              </a:rPr>
              <a:t>Analyze anxiety graphs to predict the patient’s treatment efficacy.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D8EE5-D2F5-2763-1D63-9ECEB66A7703}"/>
              </a:ext>
            </a:extLst>
          </p:cNvPr>
          <p:cNvSpPr txBox="1"/>
          <p:nvPr/>
        </p:nvSpPr>
        <p:spPr>
          <a:xfrm>
            <a:off x="4707991" y="9696173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IT21286278 | Illesinghe A. T.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04C81426-44B0-26B7-81C9-6AE78371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293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 descr="A group of images of people&#10;&#10;Description automatically generated">
            <a:extLst>
              <a:ext uri="{FF2B5EF4-FFF2-40B4-BE49-F238E27FC236}">
                <a16:creationId xmlns:a16="http://schemas.microsoft.com/office/drawing/2014/main" id="{23E472E7-937C-D5B7-9020-F3D9E713F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5" y="1256853"/>
            <a:ext cx="16684448" cy="819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5A98CEF-33D4-B11D-23AD-E020BB6E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70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48C3F6-4E7B-BFDD-1511-CEC4FEA1AC19}"/>
              </a:ext>
            </a:extLst>
          </p:cNvPr>
          <p:cNvSpPr/>
          <p:nvPr/>
        </p:nvSpPr>
        <p:spPr>
          <a:xfrm>
            <a:off x="914400" y="2887980"/>
            <a:ext cx="4735086" cy="544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16D5F-C6EC-7643-05D9-9C13E05B503C}"/>
              </a:ext>
            </a:extLst>
          </p:cNvPr>
          <p:cNvSpPr txBox="1"/>
          <p:nvPr/>
        </p:nvSpPr>
        <p:spPr>
          <a:xfrm>
            <a:off x="1707244" y="230826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7E75D-C642-E30D-DA53-2CD7F7776E4F}"/>
              </a:ext>
            </a:extLst>
          </p:cNvPr>
          <p:cNvSpPr txBox="1"/>
          <p:nvPr/>
        </p:nvSpPr>
        <p:spPr>
          <a:xfrm>
            <a:off x="1432560" y="3139440"/>
            <a:ext cx="38290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React 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Flask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NodeJs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MongoDb</a:t>
            </a:r>
            <a:r>
              <a:rPr lang="en-US" sz="2800" dirty="0"/>
              <a:t>/</a:t>
            </a:r>
            <a:r>
              <a:rPr lang="en-US" sz="2800" dirty="0" err="1"/>
              <a:t>Mysql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Vscode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</a:t>
            </a:r>
            <a:r>
              <a:rPr lang="en-US" sz="2800" dirty="0" err="1"/>
              <a:t>Colab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3F2CA0-7E51-A360-7810-641C1B05C5C5}"/>
              </a:ext>
            </a:extLst>
          </p:cNvPr>
          <p:cNvSpPr/>
          <p:nvPr/>
        </p:nvSpPr>
        <p:spPr>
          <a:xfrm>
            <a:off x="6416040" y="2461260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443C-0530-1877-72AC-EAA281EEB042}"/>
              </a:ext>
            </a:extLst>
          </p:cNvPr>
          <p:cNvSpPr txBox="1"/>
          <p:nvPr/>
        </p:nvSpPr>
        <p:spPr>
          <a:xfrm>
            <a:off x="7178404" y="188154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BCC327-26A7-19EF-388E-966807EEBD5A}"/>
              </a:ext>
            </a:extLst>
          </p:cNvPr>
          <p:cNvSpPr txBox="1"/>
          <p:nvPr/>
        </p:nvSpPr>
        <p:spPr>
          <a:xfrm>
            <a:off x="6949440" y="2712720"/>
            <a:ext cx="382905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Facial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Emotion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Graph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655133-943C-C9F3-E301-5350DB7CF5A1}"/>
              </a:ext>
            </a:extLst>
          </p:cNvPr>
          <p:cNvSpPr/>
          <p:nvPr/>
        </p:nvSpPr>
        <p:spPr>
          <a:xfrm>
            <a:off x="12120354" y="2944475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8D6A32-1D8B-4504-C8A5-F6EBBC0CD0B3}"/>
              </a:ext>
            </a:extLst>
          </p:cNvPr>
          <p:cNvSpPr txBox="1"/>
          <p:nvPr/>
        </p:nvSpPr>
        <p:spPr>
          <a:xfrm>
            <a:off x="12913198" y="2364760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Algorithms</a:t>
            </a:r>
            <a:endParaRPr lang="en-US" sz="2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AFD91-2410-577E-9D50-F9A42C94CF7B}"/>
              </a:ext>
            </a:extLst>
          </p:cNvPr>
          <p:cNvSpPr txBox="1"/>
          <p:nvPr/>
        </p:nvSpPr>
        <p:spPr>
          <a:xfrm>
            <a:off x="12638514" y="3195935"/>
            <a:ext cx="382905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Convolutional Neural Network (CNN)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Decision Tree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Weighted scoring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     CNN architectures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VGG-Face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Google </a:t>
            </a:r>
            <a:r>
              <a:rPr lang="en-US" sz="2400" dirty="0" err="1"/>
              <a:t>Facenet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OpenFace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ResNet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dirty="0" err="1">
                <a:solidFill>
                  <a:srgbClr val="000000"/>
                </a:solidFill>
                <a:effectLst/>
              </a:rPr>
              <a:t>MobileNet</a:t>
            </a:r>
            <a:endParaRPr lang="en-US" sz="2400" b="0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1C769AD8-8B14-3483-0CF2-305B58E8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314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04BB-6679-2B4E-087E-C23DDAED6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5378BF2-12D0-7B76-4CC5-619750EC32D6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C22624-1FF2-51DD-7096-ACFE76EF9558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1D781D4-3A2B-5498-A57B-F26C666D761F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2202BE6-BAAF-EF1D-80FF-471E8F71623E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CA3D009-59CD-2B4B-7D82-02748F8F5F34}"/>
              </a:ext>
            </a:extLst>
          </p:cNvPr>
          <p:cNvSpPr txBox="1"/>
          <p:nvPr/>
        </p:nvSpPr>
        <p:spPr>
          <a:xfrm>
            <a:off x="1144055" y="394875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Evidence of </a:t>
            </a:r>
            <a:r>
              <a:rPr lang="en-US" sz="5600" spc="84" dirty="0" err="1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completetion</a:t>
            </a:r>
            <a:endParaRPr lang="en-US" sz="5600" spc="84" dirty="0">
              <a:solidFill>
                <a:srgbClr val="3B6A7E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089395FA-DB04-9522-DA67-130168CBE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3F397B7-7B0D-2640-6328-80FC2D3544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D8871-303D-4BCF-0E9B-B0C773A90F8C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175C3748-0303-5F65-4645-922A5644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7A0496-F946-B95B-137A-E8DBA9F34258}"/>
              </a:ext>
            </a:extLst>
          </p:cNvPr>
          <p:cNvSpPr/>
          <p:nvPr/>
        </p:nvSpPr>
        <p:spPr>
          <a:xfrm>
            <a:off x="523656" y="2055980"/>
            <a:ext cx="7440949" cy="157778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E77135-1F9F-1218-2FA0-51E4E8153161}"/>
              </a:ext>
            </a:extLst>
          </p:cNvPr>
          <p:cNvSpPr/>
          <p:nvPr/>
        </p:nvSpPr>
        <p:spPr>
          <a:xfrm>
            <a:off x="523656" y="4210112"/>
            <a:ext cx="7440949" cy="157778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Data pre-processing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EA418A-ECFB-B5BA-EBB7-94C038D19736}"/>
              </a:ext>
            </a:extLst>
          </p:cNvPr>
          <p:cNvSpPr/>
          <p:nvPr/>
        </p:nvSpPr>
        <p:spPr>
          <a:xfrm>
            <a:off x="523656" y="6313781"/>
            <a:ext cx="7440949" cy="157778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Used Convolutional Neural Network(CNN) architectures for training model to detect anxiety level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DA9C3F6-F1CB-DFB3-744C-3F580706DF82}"/>
              </a:ext>
            </a:extLst>
          </p:cNvPr>
          <p:cNvSpPr/>
          <p:nvPr/>
        </p:nvSpPr>
        <p:spPr>
          <a:xfrm>
            <a:off x="9065557" y="2111826"/>
            <a:ext cx="7440949" cy="157778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Train several models using different CNN architectures to select the best architecture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96F8621-3201-11E3-E372-E932FA072B85}"/>
              </a:ext>
            </a:extLst>
          </p:cNvPr>
          <p:cNvSpPr/>
          <p:nvPr/>
        </p:nvSpPr>
        <p:spPr>
          <a:xfrm>
            <a:off x="9127514" y="4253961"/>
            <a:ext cx="7440949" cy="157778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Visualized the accuracy and training and validation loss of trained models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306D883-B1AC-D279-C949-109D8A8CD61A}"/>
              </a:ext>
            </a:extLst>
          </p:cNvPr>
          <p:cNvSpPr/>
          <p:nvPr/>
        </p:nvSpPr>
        <p:spPr>
          <a:xfrm>
            <a:off x="9127513" y="6328387"/>
            <a:ext cx="7440949" cy="157778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Exposure of patient to visual elements based on subtype and severity of the OCD</a:t>
            </a:r>
          </a:p>
        </p:txBody>
      </p:sp>
    </p:spTree>
    <p:extLst>
      <p:ext uri="{BB962C8B-B14F-4D97-AF65-F5344CB8AC3E}">
        <p14:creationId xmlns:p14="http://schemas.microsoft.com/office/powerpoint/2010/main" val="240788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E72A1-60F6-AAB4-469B-8E9C295D1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5966B7A-264A-3ADE-3E85-5C2EFB2D228E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39064E8-573A-245C-A7E6-5D5FEC5889DE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A97538E-F2BF-73E6-5DBF-047D4104E06A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B9FF285-E4F4-3977-FF4F-C8AB85EDD5F7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C06C081-5F60-801F-8533-48F5E4939F96}"/>
              </a:ext>
            </a:extLst>
          </p:cNvPr>
          <p:cNvSpPr txBox="1"/>
          <p:nvPr/>
        </p:nvSpPr>
        <p:spPr>
          <a:xfrm>
            <a:off x="1144055" y="394875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Collection and Pre-processing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1FB48E71-469C-5361-B6D3-BA12082F5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17E9148-5685-33C2-5546-C77E86C455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7D13D-2FBD-50DE-830A-C9B52D6EB252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566C2F60-0DB2-2092-7773-8963D5CE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8E0608-5609-DA5E-2E27-AC38CFEA9AEA}"/>
              </a:ext>
            </a:extLst>
          </p:cNvPr>
          <p:cNvSpPr txBox="1"/>
          <p:nvPr/>
        </p:nvSpPr>
        <p:spPr>
          <a:xfrm>
            <a:off x="10601239" y="1918920"/>
            <a:ext cx="4750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pre-processing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732D41-66EF-38D0-771E-95BE219FB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4392" y="2614381"/>
            <a:ext cx="6191250" cy="6229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2CD0D3-D450-01CB-8B63-222CFA72FCEA}"/>
              </a:ext>
            </a:extLst>
          </p:cNvPr>
          <p:cNvSpPr txBox="1"/>
          <p:nvPr/>
        </p:nvSpPr>
        <p:spPr>
          <a:xfrm>
            <a:off x="104149" y="1759144"/>
            <a:ext cx="4750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Dataset name - </a:t>
            </a:r>
            <a:r>
              <a:rPr lang="en-US" sz="2400" dirty="0" err="1"/>
              <a:t>AffectNet</a:t>
            </a:r>
            <a:endParaRPr lang="en-US" sz="24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3D0ED9B-86C9-204D-0791-D390660BD1EA}"/>
              </a:ext>
            </a:extLst>
          </p:cNvPr>
          <p:cNvGraphicFramePr>
            <a:graphicFrameLocks noGrp="1"/>
          </p:cNvGraphicFramePr>
          <p:nvPr/>
        </p:nvGraphicFramePr>
        <p:xfrm>
          <a:off x="580373" y="5668979"/>
          <a:ext cx="697606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8033">
                  <a:extLst>
                    <a:ext uri="{9D8B030D-6E8A-4147-A177-3AD203B41FA5}">
                      <a16:colId xmlns:a16="http://schemas.microsoft.com/office/drawing/2014/main" val="3778941411"/>
                    </a:ext>
                  </a:extLst>
                </a:gridCol>
                <a:gridCol w="3488033">
                  <a:extLst>
                    <a:ext uri="{9D8B030D-6E8A-4147-A177-3AD203B41FA5}">
                      <a16:colId xmlns:a16="http://schemas.microsoft.com/office/drawing/2014/main" val="2829386479"/>
                    </a:ext>
                  </a:extLst>
                </a:gridCol>
              </a:tblGrid>
              <a:tr h="2458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Emotion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665439"/>
                  </a:ext>
                </a:extLst>
              </a:tr>
              <a:tr h="245801">
                <a:tc>
                  <a:txBody>
                    <a:bodyPr/>
                    <a:lstStyle/>
                    <a:p>
                      <a:r>
                        <a:rPr lang="en-US" dirty="0"/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64194"/>
                  </a:ext>
                </a:extLst>
              </a:tr>
              <a:tr h="245801">
                <a:tc>
                  <a:txBody>
                    <a:bodyPr/>
                    <a:lstStyle/>
                    <a:p>
                      <a:r>
                        <a:rPr lang="en-US" dirty="0"/>
                        <a:t>Disgust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786536"/>
                  </a:ext>
                </a:extLst>
              </a:tr>
              <a:tr h="245801">
                <a:tc>
                  <a:txBody>
                    <a:bodyPr/>
                    <a:lstStyle/>
                    <a:p>
                      <a:r>
                        <a:rPr lang="en-US" dirty="0"/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29502"/>
                  </a:ext>
                </a:extLst>
              </a:tr>
              <a:tr h="245801">
                <a:tc>
                  <a:txBody>
                    <a:bodyPr/>
                    <a:lstStyle/>
                    <a:p>
                      <a:r>
                        <a:rPr lang="en-US" dirty="0"/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041839"/>
                  </a:ext>
                </a:extLst>
              </a:tr>
              <a:tr h="245801"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164314"/>
                  </a:ext>
                </a:extLst>
              </a:tr>
              <a:tr h="245801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28189"/>
                  </a:ext>
                </a:extLst>
              </a:tr>
              <a:tr h="245801">
                <a:tc>
                  <a:txBody>
                    <a:bodyPr/>
                    <a:lstStyle/>
                    <a:p>
                      <a:r>
                        <a:rPr lang="en-US" dirty="0"/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66101"/>
                  </a:ext>
                </a:extLst>
              </a:tr>
              <a:tr h="245801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01435"/>
                  </a:ext>
                </a:extLst>
              </a:tr>
            </a:tbl>
          </a:graphicData>
        </a:graphic>
      </p:graphicFrame>
      <p:pic>
        <p:nvPicPr>
          <p:cNvPr id="26" name="Picture 25" descr="A person with tears in his mouth&#10;&#10;Description automatically generated">
            <a:extLst>
              <a:ext uri="{FF2B5EF4-FFF2-40B4-BE49-F238E27FC236}">
                <a16:creationId xmlns:a16="http://schemas.microsoft.com/office/drawing/2014/main" id="{95F08E3A-3412-B1EB-4829-76520C9EF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42" y="2377847"/>
            <a:ext cx="1334952" cy="1334952"/>
          </a:xfrm>
          <a:prstGeom prst="rect">
            <a:avLst/>
          </a:prstGeom>
        </p:spPr>
      </p:pic>
      <p:pic>
        <p:nvPicPr>
          <p:cNvPr id="29" name="Picture 28" descr="A person with a surprised expression&#10;&#10;Description automatically generated">
            <a:extLst>
              <a:ext uri="{FF2B5EF4-FFF2-40B4-BE49-F238E27FC236}">
                <a16:creationId xmlns:a16="http://schemas.microsoft.com/office/drawing/2014/main" id="{85C66DBA-67B4-2F6B-0E69-8F7EDE308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46" y="2385243"/>
            <a:ext cx="1334952" cy="1334952"/>
          </a:xfrm>
          <a:prstGeom prst="rect">
            <a:avLst/>
          </a:prstGeom>
        </p:spPr>
      </p:pic>
      <p:pic>
        <p:nvPicPr>
          <p:cNvPr id="31" name="Picture 30" descr="A person with a surprised expression&#10;&#10;Description automatically generated">
            <a:extLst>
              <a:ext uri="{FF2B5EF4-FFF2-40B4-BE49-F238E27FC236}">
                <a16:creationId xmlns:a16="http://schemas.microsoft.com/office/drawing/2014/main" id="{A53DEBE1-E7BE-890C-8A21-27B89EA6FD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66" y="2398703"/>
            <a:ext cx="1334951" cy="1334951"/>
          </a:xfrm>
          <a:prstGeom prst="rect">
            <a:avLst/>
          </a:prstGeom>
        </p:spPr>
      </p:pic>
      <p:pic>
        <p:nvPicPr>
          <p:cNvPr id="33" name="Picture 32" descr="A person with a beard smiling&#10;&#10;Description automatically generated">
            <a:extLst>
              <a:ext uri="{FF2B5EF4-FFF2-40B4-BE49-F238E27FC236}">
                <a16:creationId xmlns:a16="http://schemas.microsoft.com/office/drawing/2014/main" id="{C7A8D9A9-1210-BF6D-5548-E9CFA9EDD5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33" y="2398704"/>
            <a:ext cx="1334951" cy="1334951"/>
          </a:xfrm>
          <a:prstGeom prst="rect">
            <a:avLst/>
          </a:prstGeom>
        </p:spPr>
      </p:pic>
      <p:pic>
        <p:nvPicPr>
          <p:cNvPr id="35" name="Picture 34" descr="A person with a goatee&#10;&#10;Description automatically generated">
            <a:extLst>
              <a:ext uri="{FF2B5EF4-FFF2-40B4-BE49-F238E27FC236}">
                <a16:creationId xmlns:a16="http://schemas.microsoft.com/office/drawing/2014/main" id="{CDCCA222-D7D7-D93B-64AF-8B2A34D6BE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64" y="4059899"/>
            <a:ext cx="1263586" cy="1263586"/>
          </a:xfrm>
          <a:prstGeom prst="rect">
            <a:avLst/>
          </a:prstGeom>
        </p:spPr>
      </p:pic>
      <p:pic>
        <p:nvPicPr>
          <p:cNvPr id="37" name="Picture 36" descr="A child with her hand over her eye&#10;&#10;Description automatically generated">
            <a:extLst>
              <a:ext uri="{FF2B5EF4-FFF2-40B4-BE49-F238E27FC236}">
                <a16:creationId xmlns:a16="http://schemas.microsoft.com/office/drawing/2014/main" id="{AD72CB91-88A1-ACEF-CDAC-E421AD5D4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26" y="4059958"/>
            <a:ext cx="1263468" cy="1263468"/>
          </a:xfrm>
          <a:prstGeom prst="rect">
            <a:avLst/>
          </a:prstGeom>
        </p:spPr>
      </p:pic>
      <p:pic>
        <p:nvPicPr>
          <p:cNvPr id="39" name="Picture 38" descr="A person in a suit&#10;&#10;Description automatically generated">
            <a:extLst>
              <a:ext uri="{FF2B5EF4-FFF2-40B4-BE49-F238E27FC236}">
                <a16:creationId xmlns:a16="http://schemas.microsoft.com/office/drawing/2014/main" id="{448012B1-3FB5-DB77-0984-3FD432CAA7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70" y="4079148"/>
            <a:ext cx="1263468" cy="12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17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133DD-41DD-1989-0F45-70EBE7896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41C6693-9E3B-E3AF-E4D5-4B2D535F24DC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DF8F312-7A9D-F023-97CE-421E91248844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B16EC2F-AD9B-C44B-48EC-FB3002910A27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BFE4661-B0A7-2441-C7F7-5D5261423764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8D25B92-97E1-2E55-EABC-FD1931CB495D}"/>
              </a:ext>
            </a:extLst>
          </p:cNvPr>
          <p:cNvSpPr txBox="1"/>
          <p:nvPr/>
        </p:nvSpPr>
        <p:spPr>
          <a:xfrm>
            <a:off x="1144055" y="394875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CNN Architectures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3F15C55-99AB-4CB2-5F44-5B379B9B7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6F87C26-8B98-65CE-F091-BACDAAF4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FAEB4E-29F2-E71F-50D6-636F692B8624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75FD7191-8F57-F27E-7876-C08727D2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ADEF5-5CF2-90DF-D827-5EDC1D1CC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737" y="2282829"/>
            <a:ext cx="4221039" cy="6390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F2681E-0331-A481-DA56-3C02EFE4599B}"/>
              </a:ext>
            </a:extLst>
          </p:cNvPr>
          <p:cNvSpPr txBox="1"/>
          <p:nvPr/>
        </p:nvSpPr>
        <p:spPr>
          <a:xfrm>
            <a:off x="7469801" y="1786908"/>
            <a:ext cx="236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highlight>
                  <a:srgbClr val="00FF00"/>
                </a:highlight>
              </a:rPr>
              <a:t>MobileNet</a:t>
            </a:r>
            <a:endParaRPr lang="en-US" dirty="0">
              <a:highlight>
                <a:srgbClr val="00FF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2810E8-3ECF-C60C-9046-90C248D27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069" y="2292655"/>
            <a:ext cx="4241524" cy="6390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0B2488-D180-A4BE-BB4B-5C56A7BDED9A}"/>
              </a:ext>
            </a:extLst>
          </p:cNvPr>
          <p:cNvSpPr txBox="1"/>
          <p:nvPr/>
        </p:nvSpPr>
        <p:spPr>
          <a:xfrm>
            <a:off x="2214287" y="1786909"/>
            <a:ext cx="236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ResNet50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B6506B-DAAA-53BA-15BB-3CEFB9A29A91}"/>
              </a:ext>
            </a:extLst>
          </p:cNvPr>
          <p:cNvSpPr txBox="1"/>
          <p:nvPr/>
        </p:nvSpPr>
        <p:spPr>
          <a:xfrm>
            <a:off x="12621495" y="1821164"/>
            <a:ext cx="236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VGG16</a:t>
            </a:r>
            <a:endParaRPr lang="en-US" dirty="0"/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53C84964-E134-4D16-608F-0F14CF421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443" y="2500379"/>
            <a:ext cx="4485201" cy="61731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7CDC32-0F53-780D-92FF-32BCEE6EED31}"/>
              </a:ext>
            </a:extLst>
          </p:cNvPr>
          <p:cNvSpPr txBox="1"/>
          <p:nvPr/>
        </p:nvSpPr>
        <p:spPr>
          <a:xfrm>
            <a:off x="7673788" y="8784471"/>
            <a:ext cx="294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Accuracy = 89.45</a:t>
            </a:r>
          </a:p>
        </p:txBody>
      </p:sp>
    </p:spTree>
    <p:extLst>
      <p:ext uri="{BB962C8B-B14F-4D97-AF65-F5344CB8AC3E}">
        <p14:creationId xmlns:p14="http://schemas.microsoft.com/office/powerpoint/2010/main" val="2457118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System, Personal, and Software Specification Requirement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C818B-6CC4-E37A-96B8-9AE24F9C21D3}"/>
              </a:ext>
            </a:extLst>
          </p:cNvPr>
          <p:cNvSpPr/>
          <p:nvPr/>
        </p:nvSpPr>
        <p:spPr>
          <a:xfrm>
            <a:off x="353958" y="1965961"/>
            <a:ext cx="5821680" cy="7222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D9DE7-9104-EB81-7023-E4EF46547579}"/>
              </a:ext>
            </a:extLst>
          </p:cNvPr>
          <p:cNvSpPr txBox="1"/>
          <p:nvPr/>
        </p:nvSpPr>
        <p:spPr>
          <a:xfrm>
            <a:off x="506358" y="2100927"/>
            <a:ext cx="55016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	 </a:t>
            </a:r>
            <a:r>
              <a:rPr lang="en-US" sz="2400" u="sng"/>
              <a:t>Functional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Display appropriate image/video based on the OCD sub type and severity of the patient.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Capture accurate anxiety/stress level using emotion detection during the therapy.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Capture the patient self-reported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Calculate the weighted anxiety score accurately using facial expression data and user input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Generate the anxiety graph using the weighted anxiety score.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Analyze anxiety graphs of the patient.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69EFE-AB8A-F84D-69C4-0581564B4121}"/>
              </a:ext>
            </a:extLst>
          </p:cNvPr>
          <p:cNvSpPr/>
          <p:nvPr/>
        </p:nvSpPr>
        <p:spPr>
          <a:xfrm>
            <a:off x="6328038" y="1965961"/>
            <a:ext cx="5821680" cy="7222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CE240-B38B-6CD9-F46A-DFDD185BB7F4}"/>
              </a:ext>
            </a:extLst>
          </p:cNvPr>
          <p:cNvSpPr txBox="1"/>
          <p:nvPr/>
        </p:nvSpPr>
        <p:spPr>
          <a:xfrm>
            <a:off x="6480438" y="2100927"/>
            <a:ext cx="55016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	</a:t>
            </a:r>
            <a:r>
              <a:rPr lang="en-US" sz="2400" u="sng"/>
              <a:t>Non-Functional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application should be reliable and efficient.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Interfaces should be user-friendly.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application should be compatible with different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Patient data must be secure.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results of VERP therapy must be accurate.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6D70-42A2-0270-71BA-AB6220ED72E2}"/>
              </a:ext>
            </a:extLst>
          </p:cNvPr>
          <p:cNvSpPr/>
          <p:nvPr/>
        </p:nvSpPr>
        <p:spPr>
          <a:xfrm>
            <a:off x="12440393" y="2026921"/>
            <a:ext cx="5371729" cy="3322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5FCD74-63B4-EA08-26D2-B6DA3E02B5D4}"/>
              </a:ext>
            </a:extLst>
          </p:cNvPr>
          <p:cNvSpPr txBox="1"/>
          <p:nvPr/>
        </p:nvSpPr>
        <p:spPr>
          <a:xfrm>
            <a:off x="12532902" y="2081809"/>
            <a:ext cx="51867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        </a:t>
            </a:r>
            <a:r>
              <a:rPr lang="en-US" sz="2400" u="sng" dirty="0"/>
              <a:t>Software requirements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Vscode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MongoDB/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Google </a:t>
            </a:r>
            <a:r>
              <a:rPr lang="en-US" sz="2400" dirty="0" err="1"/>
              <a:t>Colab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D548A6-6241-CBC4-56D0-4399C9831B03}"/>
              </a:ext>
            </a:extLst>
          </p:cNvPr>
          <p:cNvSpPr/>
          <p:nvPr/>
        </p:nvSpPr>
        <p:spPr>
          <a:xfrm>
            <a:off x="12455633" y="5836921"/>
            <a:ext cx="5371729" cy="33223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FFCAB-9969-239E-9ACD-98B32EFC99B6}"/>
              </a:ext>
            </a:extLst>
          </p:cNvPr>
          <p:cNvSpPr txBox="1"/>
          <p:nvPr/>
        </p:nvSpPr>
        <p:spPr>
          <a:xfrm>
            <a:off x="12548142" y="5891809"/>
            <a:ext cx="5186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              </a:t>
            </a:r>
            <a:r>
              <a:rPr lang="en-US" sz="2400" u="sng"/>
              <a:t>Personal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Guidance of external supervisors to acquire knowledge of healthcare domain.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Data set to train the CNN model.</a:t>
            </a: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44BBF972-DE2C-AAEC-51E9-2923915D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957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670777" y="80658"/>
            <a:ext cx="15849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Completion and Future work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C9A80424-CE48-A062-5934-6303C4C9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8F9B08-FD91-CE19-DED9-3BB8DBCBEE02}"/>
              </a:ext>
            </a:extLst>
          </p:cNvPr>
          <p:cNvSpPr/>
          <p:nvPr/>
        </p:nvSpPr>
        <p:spPr>
          <a:xfrm>
            <a:off x="1583749" y="1421552"/>
            <a:ext cx="14891899" cy="37995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7CFE9-9D2F-713D-3709-D83D628C1EE0}"/>
              </a:ext>
            </a:extLst>
          </p:cNvPr>
          <p:cNvSpPr txBox="1"/>
          <p:nvPr/>
        </p:nvSpPr>
        <p:spPr>
          <a:xfrm>
            <a:off x="1748877" y="1590844"/>
            <a:ext cx="744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50%  Completion of the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7C2CE-5BBC-5501-9557-F090CD616AA3}"/>
              </a:ext>
            </a:extLst>
          </p:cNvPr>
          <p:cNvSpPr txBox="1"/>
          <p:nvPr/>
        </p:nvSpPr>
        <p:spPr>
          <a:xfrm>
            <a:off x="1748877" y="2525073"/>
            <a:ext cx="13991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Collect data and pre-process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Train the CNN model to capture the anxiety level of the patient.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Train several models using different CNN architectures to identify the most suitable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Develop the backend API for retrieve visual elements based on the patient’s severity and subtype of the OCD.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48447-B600-4089-7CCC-BE7019908E7A}"/>
              </a:ext>
            </a:extLst>
          </p:cNvPr>
          <p:cNvSpPr/>
          <p:nvPr/>
        </p:nvSpPr>
        <p:spPr>
          <a:xfrm>
            <a:off x="1583749" y="5625672"/>
            <a:ext cx="14891899" cy="342868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2F2AC3-3DF7-9020-48D0-8ED72008EF23}"/>
              </a:ext>
            </a:extLst>
          </p:cNvPr>
          <p:cNvSpPr txBox="1"/>
          <p:nvPr/>
        </p:nvSpPr>
        <p:spPr>
          <a:xfrm>
            <a:off x="1748877" y="5794964"/>
            <a:ext cx="744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50%  Future enhancements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66AEA8-43DB-6167-E2EA-BADB0D558F2F}"/>
              </a:ext>
            </a:extLst>
          </p:cNvPr>
          <p:cNvSpPr txBox="1"/>
          <p:nvPr/>
        </p:nvSpPr>
        <p:spPr>
          <a:xfrm>
            <a:off x="1748877" y="6729193"/>
            <a:ext cx="139916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Fine tune the CNN model to achieve more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Implement the API to collect user data during the VERP therapy.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Calculate the weighted anxiety score using user entered data and biometric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Generate the anxiety graph using the weighted anxiety score.</a:t>
            </a:r>
          </a:p>
        </p:txBody>
      </p:sp>
    </p:spTree>
    <p:extLst>
      <p:ext uri="{BB962C8B-B14F-4D97-AF65-F5344CB8AC3E}">
        <p14:creationId xmlns:p14="http://schemas.microsoft.com/office/powerpoint/2010/main" val="3825078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33337" y="2041265"/>
            <a:ext cx="15031843" cy="652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457200" algn="l"/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[1] B. Pascual-Vera, M.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Roncero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G. Doron, and A.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Belloch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“Assisting relapse prevention in OCD using a novel mobile app–based intervention: A case report,”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Bulletin of the Menninger Clinic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82, no. 4, pp. 390–406, Dec. 2018,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https://doi.org/10.1521/bumc.2018.82.4.390.</a:t>
            </a:r>
          </a:p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[2] </a:t>
            </a:r>
            <a:r>
              <a:rPr lang="en-US" sz="2800" dirty="0"/>
              <a:t>M. </a:t>
            </a:r>
            <a:r>
              <a:rPr lang="en-US" sz="2800" dirty="0" err="1"/>
              <a:t>Gershkovich</a:t>
            </a:r>
            <a:r>
              <a:rPr lang="en-US" sz="2800" dirty="0"/>
              <a:t> et al., “Integrating exposure and response Prevention with a mobile app to treat Obsessive-Compulsive Disorder: Feasibility, Acceptability, and preliminary Effects,” Behavior Therapy, vol. 52, no. 2, pp. 394–405, Mar. 2021, </a:t>
            </a:r>
            <a:r>
              <a:rPr lang="en-US" sz="2800" dirty="0" err="1"/>
              <a:t>doi</a:t>
            </a:r>
            <a:r>
              <a:rPr lang="en-US" sz="2800" dirty="0"/>
              <a:t>: 10.1016/j.beth.2020.05.001.</a:t>
            </a:r>
          </a:p>
          <a:p>
            <a:pPr algn="l"/>
            <a:endParaRPr lang="en-US" sz="2800" dirty="0"/>
          </a:p>
          <a:p>
            <a:pPr marR="457200" algn="l"/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[3] T. D. Hull and K. Mahan, “A Study of Asynchronous Mobile-Enabled SMS Text Psychotherapy,”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Telemedicine journal and e-health : the official journal of the American Telemedicine Association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23, no. 3, pp. 240–247, 2017,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4"/>
              </a:rPr>
              <a:t>https://doi.org/10.1089/tmj.2016.0114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R="457200" algn="l"/>
            <a:endParaRPr lang="en-US" sz="2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457200" algn="l"/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 E.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McIngvale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C.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Bakos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-Block, J. Hart, and P. S.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Bordnick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“Technology and Obsessive Compulsive Disorder: An Interactive Self-Help Website for OCD,” 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Journal of Technology in Human Services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30, no. 2, pp. 128–136, Apr. 2012,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https://doi.org/10.1080/15228835.2012.699368.</a:t>
            </a:r>
            <a:endParaRPr lang="en-US" sz="32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53000" y="571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References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6E437-4C06-342C-9F7B-54FB0899992F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IT21286278 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| 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Illesinghe A. T</a:t>
            </a:r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.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377F3-B466-69CA-258A-00FB3777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648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437717" y="7272875"/>
            <a:ext cx="850174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IT21234484 | Jayasinghe P.T.</a:t>
            </a:r>
            <a:endParaRPr lang="en-US" sz="4000" b="1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5352" y="604600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AI Supported Interactive Voice Assistant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 descr="A person in a blue suit&#10;&#10;Description automatically generated">
            <a:extLst>
              <a:ext uri="{FF2B5EF4-FFF2-40B4-BE49-F238E27FC236}">
                <a16:creationId xmlns:a16="http://schemas.microsoft.com/office/drawing/2014/main" id="{DCEE5ABC-095E-3DCE-D63B-0A718D5C0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85" y="2547279"/>
            <a:ext cx="4074115" cy="40741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84505E7E-D057-07F9-21FF-76F9718B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39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73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16383" y="1637293"/>
            <a:ext cx="7754708" cy="7726509"/>
          </a:xfrm>
          <a:custGeom>
            <a:avLst/>
            <a:gdLst/>
            <a:ahLst/>
            <a:cxnLst/>
            <a:rect l="l" t="t" r="r" b="b"/>
            <a:pathLst>
              <a:path w="7754708" h="7726509">
                <a:moveTo>
                  <a:pt x="0" y="0"/>
                </a:moveTo>
                <a:lnTo>
                  <a:pt x="7754707" y="0"/>
                </a:lnTo>
                <a:lnTo>
                  <a:pt x="7754707" y="7726509"/>
                </a:lnTo>
                <a:lnTo>
                  <a:pt x="0" y="7726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1500000">
            <a:off x="-2345279" y="8679571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48989" y="973757"/>
            <a:ext cx="751494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69" y="2521974"/>
            <a:ext cx="81312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AI and voice analysis improve the identification of OCD presence, subtypes and severity levels?</a:t>
            </a: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In what ways can biometric data and machine learning algorithms be used to create tailored ERP therapy plans for individual patients?</a:t>
            </a: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AI-supported Interactive Voice Assistant(IVA) increase patient engagement and accessibility to ERP therapy, particularly for those with logistical or psychological barriers?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D741DB3-5920-10A3-5E64-68F6F06A0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3C343D2B-CDAD-E20F-05AB-C0E02B61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5F0AB2-74E0-6E72-9EE7-ADCEAA2F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"/>
            <a:ext cx="10353368" cy="10270410"/>
            <a:chOff x="0" y="14363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14363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 lIns="91440" tIns="45720" rIns="91440" bIns="45720" anchor="t"/>
            <a:lstStyle/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endParaRPr lang="en-US" dirty="0">
                <a:cs typeface="Calibri"/>
              </a:endParaRPr>
            </a:p>
            <a:p>
              <a:r>
                <a:rPr lang="en-US" sz="2000" dirty="0">
                  <a:latin typeface="Montserrat Heavy"/>
                  <a:cs typeface="Calibri"/>
                </a:rPr>
                <a:t>Stigma in Society</a:t>
              </a:r>
            </a:p>
            <a:p>
              <a:endParaRPr lang="en-US" dirty="0">
                <a:latin typeface="Montserrat Heavy"/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 dirty="0">
                  <a:ea typeface="+mn-lt"/>
                  <a:cs typeface="+mn-lt"/>
                </a:rPr>
                <a:t>Mental health disorders are often stigmatized, leading to fear of judgment or discrimination.</a:t>
              </a:r>
              <a:endParaRPr lang="en-US" sz="2000" dirty="0"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 dirty="0">
                  <a:ea typeface="+mn-lt"/>
                  <a:cs typeface="+mn-lt"/>
                </a:rPr>
                <a:t>This stigma prevents many from openly discussing their struggles or seeking help, worsening their condition over time.</a:t>
              </a:r>
            </a:p>
            <a:p>
              <a:pPr marL="285750" indent="-285750">
                <a:buFont typeface="Arial"/>
                <a:buChar char="•"/>
              </a:pPr>
              <a:endParaRPr lang="en-US" sz="2000" dirty="0">
                <a:ea typeface="+mn-lt"/>
                <a:cs typeface="+mn-lt"/>
              </a:endParaRPr>
            </a:p>
            <a:p>
              <a:r>
                <a:rPr lang="en-US" sz="2000" dirty="0">
                  <a:latin typeface="Montserrat Heavy"/>
                  <a:cs typeface="Calibri"/>
                </a:rPr>
                <a:t>Reluctance to Seek Help</a:t>
              </a:r>
            </a:p>
            <a:p>
              <a:endParaRPr lang="en-US" sz="2000" dirty="0">
                <a:latin typeface="Montserrat Heavy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2000" dirty="0"/>
                <a:t>Concerns about being labeled or misunderstood result in a hesitation to pursue traditional therapy.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/>
                <a:t>Cultural pressures and misconceptions around mental health reinforce the idea that seeking help is a sign of weakness.</a:t>
              </a:r>
              <a:endParaRPr lang="en-US" sz="2000" dirty="0">
                <a:ea typeface="+mn-lt"/>
                <a:cs typeface="+mn-lt"/>
              </a:endParaRPr>
            </a:p>
            <a:p>
              <a:endParaRPr lang="en-US" sz="2000" dirty="0">
                <a:cs typeface="Calibri"/>
              </a:endParaRPr>
            </a:p>
            <a:p>
              <a:r>
                <a:rPr lang="en-US" sz="2000" dirty="0">
                  <a:latin typeface="Montserrat Heavy"/>
                  <a:cs typeface="Calibri"/>
                </a:rPr>
                <a:t>Geographical Barriers</a:t>
              </a:r>
            </a:p>
            <a:p>
              <a:endParaRPr lang="en-US" sz="2000" dirty="0">
                <a:latin typeface="Montserrat Heavy"/>
                <a:cs typeface="Calibri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Access to mental health services is severely limited in rural and remote areas, where traveling to see a therapist can be impractical or impossible.</a:t>
              </a:r>
              <a:endParaRPr lang="en-US" sz="2000" dirty="0">
                <a:latin typeface="Montserrat Heavy"/>
                <a:cs typeface="Calibri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These geographical challenges create a significant gap in mental health care for those living in underserved regions.</a:t>
              </a:r>
              <a:endParaRPr lang="en-US" sz="2000" dirty="0">
                <a:latin typeface="Montserrat Heavy"/>
                <a:cs typeface="Calibri"/>
              </a:endParaRPr>
            </a:p>
            <a:p>
              <a:endParaRPr lang="en-US" sz="2000" dirty="0">
                <a:cs typeface="Calibri"/>
              </a:endParaRPr>
            </a:p>
            <a:p>
              <a:endParaRPr lang="en-US" dirty="0">
                <a:cs typeface="Calibri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925932" y="218330"/>
            <a:ext cx="12115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837AC-C21A-69C6-3561-FD791C4235F0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6D13A013-A130-B10D-1CD1-0B2203BF0B82}"/>
              </a:ext>
            </a:extLst>
          </p:cNvPr>
          <p:cNvSpPr/>
          <p:nvPr/>
        </p:nvSpPr>
        <p:spPr>
          <a:xfrm>
            <a:off x="10971053" y="1381473"/>
            <a:ext cx="5836460" cy="6844226"/>
          </a:xfrm>
          <a:custGeom>
            <a:avLst/>
            <a:gdLst/>
            <a:ahLst/>
            <a:cxnLst/>
            <a:rect l="l" t="t" r="r" b="b"/>
            <a:pathLst>
              <a:path w="8199674" h="8229600">
                <a:moveTo>
                  <a:pt x="0" y="0"/>
                </a:moveTo>
                <a:lnTo>
                  <a:pt x="8199674" y="0"/>
                </a:lnTo>
                <a:lnTo>
                  <a:pt x="81996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1F8319-511D-83A5-44CD-63E6CF5B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31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2180" y="1492275"/>
            <a:ext cx="8115300" cy="7982504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8989" y="4102402"/>
            <a:ext cx="707570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AI supported Interactive Voice Assistant enhance accessibility and personalization of ERP therapy for OCD patients?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835" y="218112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E5E477A5-2937-DA56-7397-CE330C2B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4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873320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86213" y="190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594" y="3003959"/>
            <a:ext cx="7075704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Implementation of an AI-Supported Interactive Voice Assistant for ERP Therapy in OCD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11212296" y="1207808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1012501" y="1838686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212296" y="1930891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102137" y="2382272"/>
            <a:ext cx="8774140" cy="600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Conduct ERP Therapy Sessions for Contamination OCD Subtype.</a:t>
            </a: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Identification of Exposure Type and Severity Level of patients.</a:t>
            </a: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Appropriate Therapeutic Responses</a:t>
            </a:r>
          </a:p>
          <a:p>
            <a:pPr marL="914400" lvl="1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Utilize patient input to dynamically generate and provide personalized therapeutic responses during the therapy session.</a:t>
            </a:r>
          </a:p>
          <a:p>
            <a:pPr lvl="1">
              <a:lnSpc>
                <a:spcPts val="3600"/>
              </a:lnSpc>
            </a:pPr>
            <a:endParaRPr lang="en-US" sz="3000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Font typeface="Wingdings" panose="05000000000000000000" pitchFamily="2" charset="2"/>
              <a:buChar char="v"/>
            </a:pPr>
            <a:r>
              <a:rPr lang="en-US" sz="3000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Evaluate Patient Progress and Emotional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FBB8DF-3349-F979-4C1A-2157FD189578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AC07466E-0A9D-59F1-71E2-C9AC87E5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567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3D4A9B14-E4A7-051F-561E-33FD7B0A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53D1AA-8D54-DE21-5998-8A49AAEDC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3212"/>
            <a:ext cx="18288000" cy="65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2FEF-9DB5-0F6A-2062-98D13096D81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021934-F515-42B6-DC80-E647ED812BF8}"/>
              </a:ext>
            </a:extLst>
          </p:cNvPr>
          <p:cNvSpPr/>
          <p:nvPr/>
        </p:nvSpPr>
        <p:spPr>
          <a:xfrm>
            <a:off x="914400" y="2887979"/>
            <a:ext cx="4735086" cy="58585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66258-BB49-D75B-AECA-31B7EC8232DA}"/>
              </a:ext>
            </a:extLst>
          </p:cNvPr>
          <p:cNvSpPr txBox="1"/>
          <p:nvPr/>
        </p:nvSpPr>
        <p:spPr>
          <a:xfrm>
            <a:off x="1707244" y="230826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85165-BEE3-D303-D033-72939C8E7286}"/>
              </a:ext>
            </a:extLst>
          </p:cNvPr>
          <p:cNvSpPr txBox="1"/>
          <p:nvPr/>
        </p:nvSpPr>
        <p:spPr>
          <a:xfrm>
            <a:off x="1432560" y="2567732"/>
            <a:ext cx="38290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React 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Flask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NodeJs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MongoDb</a:t>
            </a:r>
            <a:r>
              <a:rPr lang="en-US" sz="2800" dirty="0"/>
              <a:t>/</a:t>
            </a:r>
            <a:r>
              <a:rPr lang="en-US" sz="2800" dirty="0" err="1"/>
              <a:t>Mysql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Vscode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</a:t>
            </a:r>
            <a:r>
              <a:rPr lang="en-US" sz="2800" dirty="0" err="1"/>
              <a:t>Colab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TensorFlow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080179-5CCC-BA89-530A-DA5F37A9C91C}"/>
              </a:ext>
            </a:extLst>
          </p:cNvPr>
          <p:cNvSpPr/>
          <p:nvPr/>
        </p:nvSpPr>
        <p:spPr>
          <a:xfrm>
            <a:off x="6416040" y="2461260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C04B7-4798-8519-1FDC-04034AD39D5D}"/>
              </a:ext>
            </a:extLst>
          </p:cNvPr>
          <p:cNvSpPr txBox="1"/>
          <p:nvPr/>
        </p:nvSpPr>
        <p:spPr>
          <a:xfrm>
            <a:off x="7178404" y="1881545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C0C461-0A30-FCBC-96DD-0B5309C11239}"/>
              </a:ext>
            </a:extLst>
          </p:cNvPr>
          <p:cNvSpPr txBox="1"/>
          <p:nvPr/>
        </p:nvSpPr>
        <p:spPr>
          <a:xfrm>
            <a:off x="6949440" y="2712720"/>
            <a:ext cx="38290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Natural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Keyword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Rule-based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3074F0-1FAB-0635-DD48-C75F3D4F134D}"/>
              </a:ext>
            </a:extLst>
          </p:cNvPr>
          <p:cNvSpPr/>
          <p:nvPr/>
        </p:nvSpPr>
        <p:spPr>
          <a:xfrm>
            <a:off x="12120354" y="2944475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6EF7A-6A44-EEE7-413A-04704D4D1965}"/>
              </a:ext>
            </a:extLst>
          </p:cNvPr>
          <p:cNvSpPr txBox="1"/>
          <p:nvPr/>
        </p:nvSpPr>
        <p:spPr>
          <a:xfrm>
            <a:off x="12913198" y="2364760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Algorithms</a:t>
            </a:r>
            <a:endParaRPr lang="en-US" sz="24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C68C90-204D-15BF-85C2-82E5EAE98B77}"/>
              </a:ext>
            </a:extLst>
          </p:cNvPr>
          <p:cNvSpPr txBox="1"/>
          <p:nvPr/>
        </p:nvSpPr>
        <p:spPr>
          <a:xfrm>
            <a:off x="12638514" y="3195935"/>
            <a:ext cx="382905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Matching Algorithm for Keyword-Based Exposure Type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State-Based Rule Logic for Conversational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Metrics</a:t>
            </a:r>
            <a:r>
              <a:rPr lang="fr-FR" sz="2400" dirty="0"/>
              <a:t>: Confusion Matrix, Classification Report.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Loss and Accuracy Tracking Across Epochs.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B768D062-06BD-DF82-B7F6-684441D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78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72567-57A8-EF6C-CD13-E1FA609E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B66715D-1FF1-9AB6-15B3-0772FAF6FA86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3242774-05C5-2C51-3B65-B3699E5AD21B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311F910-4C6B-4EE9-68E2-4007CC6570F2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ADE870C-8F3C-61F6-1E9C-BE9BB5DB898D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7A63E32-888E-C85C-4EDB-DE0830C47F90}"/>
              </a:ext>
            </a:extLst>
          </p:cNvPr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Evidence of Completion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3469347-03B8-50DD-48C1-B6AFB86DB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926D1F-AD5A-CF59-13BA-0DBB0201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8BBE6-999B-E393-817C-9105604F95AD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ACFBD-90E5-96AA-B384-27355DFFE1D1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68D091-F7FD-C046-2CF4-7B2E1E288FE2}"/>
              </a:ext>
            </a:extLst>
          </p:cNvPr>
          <p:cNvSpPr/>
          <p:nvPr/>
        </p:nvSpPr>
        <p:spPr>
          <a:xfrm>
            <a:off x="914400" y="2887980"/>
            <a:ext cx="4735086" cy="1078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2C81F6-28C6-3CEB-04B8-4029C1E0FFD7}"/>
              </a:ext>
            </a:extLst>
          </p:cNvPr>
          <p:cNvSpPr txBox="1"/>
          <p:nvPr/>
        </p:nvSpPr>
        <p:spPr>
          <a:xfrm>
            <a:off x="1253831" y="3104089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Collection</a:t>
            </a:r>
            <a:endParaRPr lang="en-US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89EF09-782F-645D-D547-87E988FFA3B2}"/>
              </a:ext>
            </a:extLst>
          </p:cNvPr>
          <p:cNvSpPr/>
          <p:nvPr/>
        </p:nvSpPr>
        <p:spPr>
          <a:xfrm>
            <a:off x="8977616" y="2446552"/>
            <a:ext cx="8056553" cy="15442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781AD3F5-8298-882F-1600-33095E22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44D1CA-1AA1-ACFF-DFD6-C804546DB3F0}"/>
              </a:ext>
            </a:extLst>
          </p:cNvPr>
          <p:cNvSpPr txBox="1"/>
          <p:nvPr/>
        </p:nvSpPr>
        <p:spPr>
          <a:xfrm>
            <a:off x="9450867" y="2680622"/>
            <a:ext cx="7152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Fine-tuned </a:t>
            </a:r>
            <a:r>
              <a:rPr lang="en-US" sz="3600" dirty="0" err="1"/>
              <a:t>DistilBERT</a:t>
            </a:r>
            <a:r>
              <a:rPr lang="en-US" sz="3600" dirty="0"/>
              <a:t> for lightweight and efficient intent classification.</a:t>
            </a:r>
            <a:endParaRPr lang="en-US" sz="3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A110D-626F-48F2-EB2C-313D9C2457A3}"/>
              </a:ext>
            </a:extLst>
          </p:cNvPr>
          <p:cNvSpPr/>
          <p:nvPr/>
        </p:nvSpPr>
        <p:spPr>
          <a:xfrm>
            <a:off x="8977615" y="4536400"/>
            <a:ext cx="8097247" cy="13696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07E43F-A26A-8B88-56FC-062C18E2161F}"/>
              </a:ext>
            </a:extLst>
          </p:cNvPr>
          <p:cNvSpPr/>
          <p:nvPr/>
        </p:nvSpPr>
        <p:spPr>
          <a:xfrm>
            <a:off x="8977614" y="6459286"/>
            <a:ext cx="8097247" cy="1369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493677-3F5F-40EF-BF88-868D2251F9E2}"/>
              </a:ext>
            </a:extLst>
          </p:cNvPr>
          <p:cNvSpPr/>
          <p:nvPr/>
        </p:nvSpPr>
        <p:spPr>
          <a:xfrm>
            <a:off x="914400" y="4234221"/>
            <a:ext cx="4735086" cy="1019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FDCAE-3C2D-B24F-13AA-B28C1BA16346}"/>
              </a:ext>
            </a:extLst>
          </p:cNvPr>
          <p:cNvSpPr/>
          <p:nvPr/>
        </p:nvSpPr>
        <p:spPr>
          <a:xfrm>
            <a:off x="914400" y="5888364"/>
            <a:ext cx="4735086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B8665-4B56-783E-BC1C-A4E80E3036A3}"/>
              </a:ext>
            </a:extLst>
          </p:cNvPr>
          <p:cNvSpPr txBox="1"/>
          <p:nvPr/>
        </p:nvSpPr>
        <p:spPr>
          <a:xfrm>
            <a:off x="1213138" y="4450540"/>
            <a:ext cx="4735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pre-processing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40126-0208-3345-62C0-FB673E3E0AB0}"/>
              </a:ext>
            </a:extLst>
          </p:cNvPr>
          <p:cNvSpPr txBox="1"/>
          <p:nvPr/>
        </p:nvSpPr>
        <p:spPr>
          <a:xfrm>
            <a:off x="1158198" y="5978984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Visualization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03589-5131-85BA-9C41-99CE10F4E8E3}"/>
              </a:ext>
            </a:extLst>
          </p:cNvPr>
          <p:cNvSpPr txBox="1"/>
          <p:nvPr/>
        </p:nvSpPr>
        <p:spPr>
          <a:xfrm>
            <a:off x="9178337" y="4528730"/>
            <a:ext cx="7855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Tuning hyper-parameters and retrained models to select the best architecture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A97D6-460F-5FE7-9BA5-81EA9929712E}"/>
              </a:ext>
            </a:extLst>
          </p:cNvPr>
          <p:cNvSpPr txBox="1"/>
          <p:nvPr/>
        </p:nvSpPr>
        <p:spPr>
          <a:xfrm>
            <a:off x="9144000" y="6578026"/>
            <a:ext cx="794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Implemented state-based rule logic for seamless conversational flow.</a:t>
            </a:r>
            <a:endParaRPr lang="en-US" sz="3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565145-78BF-1410-2621-298F0DF1F072}"/>
              </a:ext>
            </a:extLst>
          </p:cNvPr>
          <p:cNvSpPr/>
          <p:nvPr/>
        </p:nvSpPr>
        <p:spPr>
          <a:xfrm>
            <a:off x="9029699" y="8038938"/>
            <a:ext cx="8056553" cy="15442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8A1F7B-BC4B-F316-5BEE-1E7F624F0F03}"/>
              </a:ext>
            </a:extLst>
          </p:cNvPr>
          <p:cNvSpPr txBox="1"/>
          <p:nvPr/>
        </p:nvSpPr>
        <p:spPr>
          <a:xfrm>
            <a:off x="9101887" y="8314184"/>
            <a:ext cx="8056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Used keyword-matching algorithms for real-time exposure type identification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268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C0E72-EEF1-9CC2-EEB7-721417940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E32C273-8502-71CB-BD39-9E21AFB7FE55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B4293E-C09E-FB0B-D4FF-E96FA35D3F44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293EEA2-7AAC-1540-91F2-E8A4FCF54443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E22FF5-B590-AAC9-69E2-F8DBF274F6D1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C814B6-7C4F-5A5E-D695-69A83A818192}"/>
              </a:ext>
            </a:extLst>
          </p:cNvPr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Collection and Pre-processing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182E504-255C-EC86-DE86-13F3ACD32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99C496-2AC7-D7ED-AC59-32CF6462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26C5AE-7B84-3AE8-D7A2-D671C46AA779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E6B95-FDAF-B970-85B5-C9E06CD4ECC6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BA040D-8B23-4C5E-ABB3-D5F9DB3E22C4}"/>
              </a:ext>
            </a:extLst>
          </p:cNvPr>
          <p:cNvSpPr/>
          <p:nvPr/>
        </p:nvSpPr>
        <p:spPr>
          <a:xfrm>
            <a:off x="745958" y="2014545"/>
            <a:ext cx="16288211" cy="74940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2A30FE4-4C95-4665-35A9-1E314310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5815C-C013-D65F-A338-E7405CC59C66}"/>
              </a:ext>
            </a:extLst>
          </p:cNvPr>
          <p:cNvSpPr txBox="1"/>
          <p:nvPr/>
        </p:nvSpPr>
        <p:spPr>
          <a:xfrm>
            <a:off x="1998975" y="3181314"/>
            <a:ext cx="562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Collected conversation data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0CB131-C5D9-7879-C9C6-81EC9DD99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11" y="3458072"/>
            <a:ext cx="7131957" cy="5732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E67AF4-8E2D-1B32-3C19-9378E5AB1F10}"/>
              </a:ext>
            </a:extLst>
          </p:cNvPr>
          <p:cNvSpPr txBox="1"/>
          <p:nvPr/>
        </p:nvSpPr>
        <p:spPr>
          <a:xfrm>
            <a:off x="10890149" y="2220476"/>
            <a:ext cx="5398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pre-processing implementation</a:t>
            </a:r>
            <a:endParaRPr lang="en-US" sz="3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51ACE4-800F-38F9-E3A6-A9670E65B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63" y="4253872"/>
            <a:ext cx="8819929" cy="3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00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BE80DC-FC9E-CADF-A509-581DBC04A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7984835-88A3-B1ED-C58A-A0ED8487BBEA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AD29BEC-69C3-DD00-5E3A-FFE7965ADF48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5E7BA89-CF5C-3836-C3A4-18BF5FF94FD4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E6CF5B5-7E9C-DF07-FFD0-E29947920F19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0CC1E13-2F5D-EE50-3B98-9C496E2AF597}"/>
              </a:ext>
            </a:extLst>
          </p:cNvPr>
          <p:cNvSpPr txBox="1"/>
          <p:nvPr/>
        </p:nvSpPr>
        <p:spPr>
          <a:xfrm>
            <a:off x="2514599" y="132789"/>
            <a:ext cx="13030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Visualization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8E6FEA33-BCB3-FE4F-1409-DFFD64123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2B600C8-0E3D-E4C1-61C3-A6770BCA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13563-BC82-0627-9D18-34BD0A05AF78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ACD74-AC28-F3EE-E1E4-044949D2614A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4BAEBEA0-8D55-FA30-19DB-FA0B16DE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59E31E-0815-EBF2-D178-5F5040C46E54}"/>
              </a:ext>
            </a:extLst>
          </p:cNvPr>
          <p:cNvSpPr/>
          <p:nvPr/>
        </p:nvSpPr>
        <p:spPr>
          <a:xfrm>
            <a:off x="679641" y="1709362"/>
            <a:ext cx="16916981" cy="77453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D1D92A-C6A6-F857-77AF-55237A03D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80" y="3240528"/>
            <a:ext cx="6964595" cy="60164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E70FB2-4E06-00CC-1744-19E2EF834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3"/>
          <a:stretch/>
        </p:blipFill>
        <p:spPr>
          <a:xfrm>
            <a:off x="8010950" y="4790364"/>
            <a:ext cx="9454597" cy="4466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448E8B-40B4-7E8B-FEB8-5E2DB849F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0573" y="1866603"/>
            <a:ext cx="3724795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43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D8F3FD-13A7-168D-97F5-FAEE90647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ADC4381-5BD3-0DF1-FDDB-69CF450CCA8D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1BA53F7-DAE2-1BEB-3F88-381C17E28C24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2A4AEF9-B0F8-74E3-36EC-3A31C92A4F89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8058C7A-3C33-54CA-A4C4-1B8C3CD18064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B8764A-A872-659D-2861-99CD529FB325}"/>
              </a:ext>
            </a:extLst>
          </p:cNvPr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Intent Recognition </a:t>
            </a:r>
            <a:r>
              <a:rPr lang="en-US" sz="5600" spc="84" dirty="0" err="1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DistilBERT</a:t>
            </a: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Model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BD81EB4-7F32-81C3-02AD-D94CB4BED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5F32CBF-56BA-8D0C-58A2-88720CF6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754E4-780A-32DD-4829-F98B8D4501C0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3E030-FA08-5C28-B347-D69405899C11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919271-60C8-2B91-01B2-6EC0C429BBE8}"/>
              </a:ext>
            </a:extLst>
          </p:cNvPr>
          <p:cNvSpPr/>
          <p:nvPr/>
        </p:nvSpPr>
        <p:spPr>
          <a:xfrm>
            <a:off x="520521" y="2216766"/>
            <a:ext cx="16371816" cy="7239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469AFC2F-A76D-0621-B0AB-77FFD5B2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AF075-2206-37EB-EFB0-34065F88949D}"/>
              </a:ext>
            </a:extLst>
          </p:cNvPr>
          <p:cNvSpPr txBox="1"/>
          <p:nvPr/>
        </p:nvSpPr>
        <p:spPr>
          <a:xfrm>
            <a:off x="2514599" y="2677975"/>
            <a:ext cx="562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Loss – 0.0425 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8A81E-037B-CEB5-7909-4260AEC0E3E8}"/>
              </a:ext>
            </a:extLst>
          </p:cNvPr>
          <p:cNvSpPr txBox="1"/>
          <p:nvPr/>
        </p:nvSpPr>
        <p:spPr>
          <a:xfrm>
            <a:off x="10300640" y="2605082"/>
            <a:ext cx="5398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Accuracy – 0.9688 </a:t>
            </a: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B1A172-0133-EEB4-21B5-13F4E7B91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28" y="3550414"/>
            <a:ext cx="13908971" cy="57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20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45572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Functional, Non-Functional and Personnel Requirements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3BCC3-8383-F536-6923-B0C04B44B217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AB230-5FA7-339E-39F2-EB8119D88907}"/>
              </a:ext>
            </a:extLst>
          </p:cNvPr>
          <p:cNvSpPr/>
          <p:nvPr/>
        </p:nvSpPr>
        <p:spPr>
          <a:xfrm>
            <a:off x="353958" y="1965961"/>
            <a:ext cx="5821680" cy="7222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271BF5-9879-E06D-B2B9-91479142FE12}"/>
              </a:ext>
            </a:extLst>
          </p:cNvPr>
          <p:cNvSpPr txBox="1"/>
          <p:nvPr/>
        </p:nvSpPr>
        <p:spPr>
          <a:xfrm>
            <a:off x="506358" y="2100927"/>
            <a:ext cx="550164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	 </a:t>
            </a:r>
            <a:r>
              <a:rPr lang="en-US" sz="2400" b="1" u="sng" dirty="0"/>
              <a:t>Functional Requirements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and fine-tune a </a:t>
            </a:r>
            <a:r>
              <a:rPr lang="en-US" sz="2400" dirty="0" err="1"/>
              <a:t>DistilBERT</a:t>
            </a:r>
            <a:r>
              <a:rPr lang="en-US" sz="2400" dirty="0"/>
              <a:t>-based model for identifying user intents from natural language input.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Implement keyword-matching algorithms to identify exposure types in real-time.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and implement a state-based logic flow for seamless and responsive conversational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Maintain a conversation state to track user progress and provide feedback dynamically.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668AF-5DA1-6EFB-E2F8-0E6BA35D3B40}"/>
              </a:ext>
            </a:extLst>
          </p:cNvPr>
          <p:cNvSpPr/>
          <p:nvPr/>
        </p:nvSpPr>
        <p:spPr>
          <a:xfrm>
            <a:off x="6328038" y="1965961"/>
            <a:ext cx="5821680" cy="7222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4F8FAA-D725-994A-6993-54463D254DB8}"/>
              </a:ext>
            </a:extLst>
          </p:cNvPr>
          <p:cNvSpPr txBox="1"/>
          <p:nvPr/>
        </p:nvSpPr>
        <p:spPr>
          <a:xfrm>
            <a:off x="6480438" y="2100927"/>
            <a:ext cx="550164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</a:t>
            </a:r>
            <a:r>
              <a:rPr lang="en-US" sz="2400" b="1" u="sng" dirty="0"/>
              <a:t>Non-Functional Requirements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seamless processing of audio data and keyword identification with minimal latency.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Implement a robust and user-friendly interface that allows easy interaction between the IVA and patients.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scalability to support a growing number of users and expanding datasets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strong data encryption and compliance with GDPR, HIPAA, and other regulations for handling sensitive patient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11FF53-041E-4B60-7B2A-628A23DFECE4}"/>
              </a:ext>
            </a:extLst>
          </p:cNvPr>
          <p:cNvSpPr/>
          <p:nvPr/>
        </p:nvSpPr>
        <p:spPr>
          <a:xfrm>
            <a:off x="12310439" y="1965961"/>
            <a:ext cx="5371729" cy="72223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BB8B95-F5EC-EAD5-562C-E6F0E38FE50E}"/>
              </a:ext>
            </a:extLst>
          </p:cNvPr>
          <p:cNvSpPr txBox="1"/>
          <p:nvPr/>
        </p:nvSpPr>
        <p:spPr>
          <a:xfrm>
            <a:off x="12286878" y="1965961"/>
            <a:ext cx="51867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        </a:t>
            </a:r>
            <a:r>
              <a:rPr lang="en-US" sz="2400" b="1" u="sng" dirty="0"/>
              <a:t>Personal requirements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Dr. Roshan Fernando: Psychiatrist guiding the overall research project, providing insights into OCD diagnosis and treatment methodologies.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Ms. </a:t>
            </a:r>
            <a:r>
              <a:rPr lang="en-US" sz="2400" dirty="0" err="1"/>
              <a:t>Sandaru</a:t>
            </a:r>
            <a:r>
              <a:rPr lang="en-US" sz="2400" dirty="0"/>
              <a:t> Fernando: Psychologist assisting in the development of the dataset and providing expertise in psychological assessment.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DBE37478-C472-2C01-B08F-2156E749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49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EF1F36-B204-6171-9C35-0DB8DDE74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8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2748" y="2300871"/>
            <a:ext cx="836561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Develop an Exposure and Response Prevention(ERP) Therapy tool for patients suffering from OCD.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9144000" y="1207808"/>
            <a:ext cx="9144000" cy="723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2197064" y="1894539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378551" y="1949855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9496189" y="2258729"/>
            <a:ext cx="8429063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enhance the diagnosis and understanding of OCD subtypes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develop personalized and adaptive ERP therapy plans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create AI-supported Interactive Voice Assistant(IVA)</a:t>
            </a:r>
          </a:p>
          <a:p>
            <a:pPr algn="l">
              <a:lnSpc>
                <a:spcPts val="3600"/>
              </a:lnSpc>
            </a:pPr>
            <a:endParaRPr lang="en-US" sz="3200" dirty="0"/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enable remote and real-time monitoring of therapy sessions</a:t>
            </a:r>
          </a:p>
        </p:txBody>
      </p: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149D1954-B9D6-771B-0677-4C48B7697D2C}"/>
              </a:ext>
            </a:extLst>
          </p:cNvPr>
          <p:cNvSpPr/>
          <p:nvPr/>
        </p:nvSpPr>
        <p:spPr>
          <a:xfrm>
            <a:off x="2421919" y="3747868"/>
            <a:ext cx="6318399" cy="5200540"/>
          </a:xfrm>
          <a:custGeom>
            <a:avLst/>
            <a:gdLst/>
            <a:ahLst/>
            <a:cxnLst/>
            <a:rect l="l" t="t" r="r" b="b"/>
            <a:pathLst>
              <a:path w="8766689" h="6790199">
                <a:moveTo>
                  <a:pt x="0" y="0"/>
                </a:moveTo>
                <a:lnTo>
                  <a:pt x="8766689" y="0"/>
                </a:lnTo>
                <a:lnTo>
                  <a:pt x="8766689" y="6790199"/>
                </a:lnTo>
                <a:lnTo>
                  <a:pt x="0" y="6790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D951959A-CE97-C1A3-418D-E9568BA0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04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C8972-D73F-3B63-F14F-3ED23E5B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4DF720D-1940-28F6-CE12-7A2DB3EE374E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C48B72E-6E4F-1EEA-5738-9CC5F3689980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714ADAB-3D6E-D415-D3FD-3DD936BCF352}"/>
              </a:ext>
            </a:extLst>
          </p:cNvPr>
          <p:cNvSpPr txBox="1"/>
          <p:nvPr/>
        </p:nvSpPr>
        <p:spPr>
          <a:xfrm>
            <a:off x="2514599" y="132789"/>
            <a:ext cx="13030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Completion and Future Works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67EDD9FC-06F2-896D-A270-57FE1949F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C303CF2-B260-60C2-CFDE-180DC96F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6ABD6-8B1B-DA0E-F81B-4262E6C18C59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5EA53-C905-473B-5AA4-B26C95AB57F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7632F9-9F90-904B-DCAE-5E180878F359}"/>
              </a:ext>
            </a:extLst>
          </p:cNvPr>
          <p:cNvSpPr/>
          <p:nvPr/>
        </p:nvSpPr>
        <p:spPr>
          <a:xfrm>
            <a:off x="914399" y="1525667"/>
            <a:ext cx="14630399" cy="45448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EFC7B6-4FB1-ABFF-AF8B-E6660120E164}"/>
              </a:ext>
            </a:extLst>
          </p:cNvPr>
          <p:cNvSpPr txBox="1"/>
          <p:nvPr/>
        </p:nvSpPr>
        <p:spPr>
          <a:xfrm>
            <a:off x="1004640" y="1661281"/>
            <a:ext cx="9246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65%  Completion of the components</a:t>
            </a:r>
            <a:endParaRPr lang="en-US" sz="4000" b="1" dirty="0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501EB489-A384-FD94-B7C3-2287DEE5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12B40E-2D53-9CB0-0EC4-244D5DD86139}"/>
              </a:ext>
            </a:extLst>
          </p:cNvPr>
          <p:cNvSpPr/>
          <p:nvPr/>
        </p:nvSpPr>
        <p:spPr>
          <a:xfrm>
            <a:off x="890174" y="6338463"/>
            <a:ext cx="14654624" cy="3170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4D433E-0785-A20C-2DA4-88AD7FDFF82F}"/>
              </a:ext>
            </a:extLst>
          </p:cNvPr>
          <p:cNvSpPr txBox="1"/>
          <p:nvPr/>
        </p:nvSpPr>
        <p:spPr>
          <a:xfrm>
            <a:off x="1004640" y="6540223"/>
            <a:ext cx="7329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35%  Future Enhancements</a:t>
            </a:r>
            <a:endParaRPr lang="en-US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6681F-D8C3-3049-04E6-875034439665}"/>
              </a:ext>
            </a:extLst>
          </p:cNvPr>
          <p:cNvSpPr txBox="1"/>
          <p:nvPr/>
        </p:nvSpPr>
        <p:spPr>
          <a:xfrm>
            <a:off x="1323064" y="2585270"/>
            <a:ext cx="132564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Fine-tuned a </a:t>
            </a:r>
            <a:r>
              <a:rPr lang="en-US" sz="3600" dirty="0" err="1"/>
              <a:t>DistilBERT</a:t>
            </a:r>
            <a:r>
              <a:rPr lang="en-US" sz="3600" dirty="0"/>
              <a:t>-based model for accurate intent classification.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Designed and implemented a keyword-based extraction system for identifying exposure types from user inputs.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Developed and tested a robust rule-based conversational flow tailored to OCD treatment.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27235-F2A2-A6C0-22C5-FDD270F1B0ED}"/>
              </a:ext>
            </a:extLst>
          </p:cNvPr>
          <p:cNvSpPr txBox="1"/>
          <p:nvPr/>
        </p:nvSpPr>
        <p:spPr>
          <a:xfrm>
            <a:off x="1295988" y="7358276"/>
            <a:ext cx="13256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Extend the IVA functionality into a React Native mobile application for better accessibility.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Implement the Speech-To-Text and Text-Speech functionality.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Optimize response generation.</a:t>
            </a:r>
          </a:p>
        </p:txBody>
      </p:sp>
    </p:spTree>
    <p:extLst>
      <p:ext uri="{BB962C8B-B14F-4D97-AF65-F5344CB8AC3E}">
        <p14:creationId xmlns:p14="http://schemas.microsoft.com/office/powerpoint/2010/main" val="1741034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3118667" y="8251193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8988" y="1759252"/>
            <a:ext cx="16289331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/>
              <a:t>[1] </a:t>
            </a:r>
            <a:r>
              <a:rPr lang="en-US" sz="3200" dirty="0" err="1"/>
              <a:t>Woebot</a:t>
            </a:r>
            <a:r>
              <a:rPr lang="en-US" sz="3200" dirty="0"/>
              <a:t>: A mental health chatbot that offers support for anxiety and depression but lacks specialized OCD treatment and ERP integration. [Online]. Available: </a:t>
            </a:r>
            <a:r>
              <a:rPr lang="en-US" sz="3200" dirty="0">
                <a:hlinkClick r:id="rId4"/>
              </a:rPr>
              <a:t>https://woebothealth.com</a:t>
            </a:r>
            <a:r>
              <a:rPr lang="en-US" sz="3200" dirty="0"/>
              <a:t>. [Accessed: Jan. 20, 2024].</a:t>
            </a:r>
          </a:p>
          <a:p>
            <a:endParaRPr lang="en-US" sz="3200" dirty="0"/>
          </a:p>
          <a:p>
            <a:r>
              <a:rPr lang="en-US" sz="3200" dirty="0"/>
              <a:t>[2] </a:t>
            </a:r>
            <a:r>
              <a:rPr lang="en-US" sz="3200" dirty="0" err="1"/>
              <a:t>Wysa</a:t>
            </a:r>
            <a:r>
              <a:rPr lang="en-US" sz="3200" dirty="0"/>
              <a:t>: An AI-powered mental health app with conversational capabilities, focusing on generalized anxiety and mood management but not tailored for OCD or ERP. [Online]. Available: </a:t>
            </a:r>
            <a:r>
              <a:rPr lang="en-US" sz="3200" dirty="0">
                <a:hlinkClick r:id="rId5"/>
              </a:rPr>
              <a:t>https://wysa.io</a:t>
            </a:r>
            <a:r>
              <a:rPr lang="en-US" sz="3200" dirty="0"/>
              <a:t>. [Accessed: Jan. 20, 2024].</a:t>
            </a:r>
          </a:p>
          <a:p>
            <a:endParaRPr lang="en-US" sz="3200" dirty="0"/>
          </a:p>
          <a:p>
            <a:r>
              <a:rPr lang="en-US" sz="3200" dirty="0"/>
              <a:t>[3] </a:t>
            </a:r>
            <a:r>
              <a:rPr lang="en-US" sz="3200" dirty="0" err="1"/>
              <a:t>Replika</a:t>
            </a:r>
            <a:r>
              <a:rPr lang="en-US" sz="3200" dirty="0"/>
              <a:t>: A chatbot designed for companionship and support, offering personalized conversations but not specialized for therapeutic interventions like ERP. [Online]. Available: </a:t>
            </a:r>
            <a:r>
              <a:rPr lang="en-US" sz="3200" dirty="0">
                <a:hlinkClick r:id="rId6"/>
              </a:rPr>
              <a:t>https://replika.ai</a:t>
            </a:r>
            <a:r>
              <a:rPr lang="en-US" sz="3200" dirty="0"/>
              <a:t>. [Accessed: Jan. 20, 2024].</a:t>
            </a:r>
          </a:p>
          <a:p>
            <a:endParaRPr lang="en-US" sz="3200" dirty="0"/>
          </a:p>
          <a:p>
            <a:r>
              <a:rPr lang="en-US" sz="3200" dirty="0"/>
              <a:t>[4] </a:t>
            </a:r>
            <a:r>
              <a:rPr lang="en-US" sz="3200" dirty="0" err="1"/>
              <a:t>Youper</a:t>
            </a:r>
            <a:r>
              <a:rPr lang="en-US" sz="3200" dirty="0"/>
              <a:t>: An AI-powered emotional health assistant that tracks mood and offers CBT-based exercises but does not specifically focus on ERP for OCD. [Online]. Available: </a:t>
            </a:r>
            <a:r>
              <a:rPr lang="en-US" sz="3200" dirty="0">
                <a:hlinkClick r:id="rId7"/>
              </a:rPr>
              <a:t>https://www.youper.ai</a:t>
            </a:r>
            <a:r>
              <a:rPr lang="en-US" sz="3200" dirty="0"/>
              <a:t>. [Accessed: Jan. 20, 2024].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3000" y="571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References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6E437-4C06-342C-9F7B-54FB0899992F}"/>
              </a:ext>
            </a:extLst>
          </p:cNvPr>
          <p:cNvSpPr txBox="1"/>
          <p:nvPr/>
        </p:nvSpPr>
        <p:spPr>
          <a:xfrm>
            <a:off x="5649486" y="9776251"/>
            <a:ext cx="676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IT21234484 | Jayasinghe P.T.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6BA67E22-ADF5-2BF2-574E-9CA43116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638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98389" y="7803319"/>
            <a:ext cx="1249122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IT21209420 | </a:t>
            </a:r>
            <a:r>
              <a:rPr lang="en-US" sz="4000" b="1" spc="30" dirty="0" err="1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Mallawaarachchi</a:t>
            </a:r>
            <a:r>
              <a:rPr lang="en-US" sz="4000" b="1" spc="30" dirty="0">
                <a:solidFill>
                  <a:srgbClr val="7D53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xima Nova"/>
                <a:ea typeface="Proxima Nova"/>
                <a:cs typeface="Proxima Nova"/>
                <a:sym typeface="Proxima Nova"/>
              </a:rPr>
              <a:t> D.E.H.</a:t>
            </a:r>
          </a:p>
          <a:p>
            <a:pPr algn="ctr">
              <a:lnSpc>
                <a:spcPts val="3600"/>
              </a:lnSpc>
            </a:pPr>
            <a:endParaRPr lang="en-US" sz="4000" b="1" spc="30" dirty="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3600"/>
              </a:lnSpc>
            </a:pPr>
            <a:r>
              <a:rPr lang="en-US" sz="3600" b="1" spc="30" dirty="0">
                <a:solidFill>
                  <a:srgbClr val="7D533B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Specialization: Software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55967" y="778904"/>
            <a:ext cx="13428694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AI-Enhanced Video Conferencing ERP Therapy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DDCF389-8CE0-0D6F-9C97-0D925F61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22CD8-8BD9-9D40-3AFA-0AD3C3C65F4D}"/>
              </a:ext>
            </a:extLst>
          </p:cNvPr>
          <p:cNvSpPr txBox="1"/>
          <p:nvPr/>
        </p:nvSpPr>
        <p:spPr>
          <a:xfrm>
            <a:off x="4827279" y="9616127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IT21209420 </a:t>
            </a:r>
            <a:r>
              <a:rPr lang="en-US" sz="2400" b="1" dirty="0" err="1">
                <a:solidFill>
                  <a:srgbClr val="002060"/>
                </a:solidFill>
                <a:latin typeface="Proxima Nova" panose="020B0604020202020204" charset="0"/>
              </a:rPr>
              <a:t>Mallawaarachchi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 D.E.H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 descr="A person in a suit standing in front of a tree&#10;&#10;Description automatically generated">
            <a:extLst>
              <a:ext uri="{FF2B5EF4-FFF2-40B4-BE49-F238E27FC236}">
                <a16:creationId xmlns:a16="http://schemas.microsoft.com/office/drawing/2014/main" id="{00BE8697-FD05-288C-0F59-754AA44FE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82" y="3305485"/>
            <a:ext cx="2937465" cy="29374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F743ECA-25C8-F605-6864-93EFAE42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17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11356848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 lIns="91440" tIns="45720" rIns="91440" bIns="45720" anchor="t"/>
            <a:lstStyle/>
            <a:p>
              <a:endParaRPr lang="en-US" sz="2800"/>
            </a:p>
            <a:p>
              <a:endParaRPr lang="en-US" sz="2800">
                <a:ea typeface="Calibri"/>
                <a:cs typeface="Calibri"/>
              </a:endParaRPr>
            </a:p>
            <a:p>
              <a:endParaRPr lang="en-US" sz="2800">
                <a:ea typeface="Calibri"/>
                <a:cs typeface="Calibri"/>
              </a:endParaRPr>
            </a:p>
            <a:p>
              <a:endParaRPr lang="en-US" sz="2800">
                <a:ea typeface="Calibri"/>
                <a:cs typeface="Calibri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925932" y="218330"/>
            <a:ext cx="121158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A7E1F40A-6E49-005F-B2E5-176773C5C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856DF98-5CF7-2B5A-57C1-8FD8BD3D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668B21E-5E33-5EE2-294C-514F0A4A2ECC}"/>
              </a:ext>
            </a:extLst>
          </p:cNvPr>
          <p:cNvSpPr/>
          <p:nvPr/>
        </p:nvSpPr>
        <p:spPr>
          <a:xfrm>
            <a:off x="11955341" y="3018018"/>
            <a:ext cx="5654174" cy="3210893"/>
          </a:xfrm>
          <a:custGeom>
            <a:avLst/>
            <a:gdLst/>
            <a:ahLst/>
            <a:cxnLst/>
            <a:rect l="l" t="t" r="r" b="b"/>
            <a:pathLst>
              <a:path w="9018472" h="5394686">
                <a:moveTo>
                  <a:pt x="0" y="0"/>
                </a:moveTo>
                <a:lnTo>
                  <a:pt x="9018472" y="0"/>
                </a:lnTo>
                <a:lnTo>
                  <a:pt x="9018472" y="5394686"/>
                </a:lnTo>
                <a:lnTo>
                  <a:pt x="0" y="5394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EE192-A439-1872-69B1-DC43286C0111}"/>
              </a:ext>
            </a:extLst>
          </p:cNvPr>
          <p:cNvSpPr txBox="1"/>
          <p:nvPr/>
        </p:nvSpPr>
        <p:spPr>
          <a:xfrm>
            <a:off x="1018308" y="1439367"/>
            <a:ext cx="9606061" cy="82176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on OCD</a:t>
            </a:r>
          </a:p>
          <a:p>
            <a:pPr>
              <a:buClr>
                <a:srgbClr val="F9AD6F"/>
              </a:buClr>
            </a:pPr>
            <a:endParaRPr lang="en-US" sz="2800">
              <a:cs typeface="Calibri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Traditional ERP therapy for OCD needs a lot of time and specialized care, making it hard for many people to access.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Stigma around mental health makes people hesitant to seek help, which worsens their symptoms</a:t>
            </a:r>
            <a:r>
              <a:rPr lang="en-US" sz="2800"/>
              <a:t>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>
              <a:cs typeface="Calibri"/>
            </a:endParaRPr>
          </a:p>
          <a:p>
            <a:pPr marL="342900" indent="-3429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2000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the Study</a:t>
            </a:r>
            <a:endParaRPr lang="en-US" sz="4800" b="1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  <a:p>
            <a:endParaRPr lang="en-US" sz="20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AI-enhanced video conferencing can make ERP therapy more accessible and offer personalized, real-time care.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>
                <a:ea typeface="+mn-lt"/>
                <a:cs typeface="+mn-lt"/>
              </a:rPr>
              <a:t>Using biometric analysis, this method can better monitor anxiety and stress levels, improving treatment results.</a:t>
            </a:r>
            <a:endParaRPr lang="en-US" sz="2800">
              <a:ea typeface="Calibri"/>
              <a:cs typeface="Calibri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35C88-E459-3172-AD0B-265E6C7D88AD}"/>
              </a:ext>
            </a:extLst>
          </p:cNvPr>
          <p:cNvSpPr txBox="1"/>
          <p:nvPr/>
        </p:nvSpPr>
        <p:spPr>
          <a:xfrm>
            <a:off x="4370079" y="9762783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FBA243C-7F47-50BD-A3AF-B5763CCD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451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15216" y="2515501"/>
            <a:ext cx="5229527" cy="5255997"/>
          </a:xfrm>
          <a:custGeom>
            <a:avLst/>
            <a:gdLst/>
            <a:ahLst/>
            <a:cxnLst/>
            <a:rect l="l" t="t" r="r" b="b"/>
            <a:pathLst>
              <a:path w="8115300" h="7982504">
                <a:moveTo>
                  <a:pt x="0" y="0"/>
                </a:moveTo>
                <a:lnTo>
                  <a:pt x="8115300" y="0"/>
                </a:lnTo>
                <a:lnTo>
                  <a:pt x="8115300" y="7982504"/>
                </a:lnTo>
                <a:lnTo>
                  <a:pt x="0" y="79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49670"/>
            <a:ext cx="11338560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9835" y="218112"/>
            <a:ext cx="801401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Research Questions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27350-1854-84B1-B8F0-15655137AA3E}"/>
              </a:ext>
            </a:extLst>
          </p:cNvPr>
          <p:cNvSpPr txBox="1"/>
          <p:nvPr/>
        </p:nvSpPr>
        <p:spPr>
          <a:xfrm>
            <a:off x="279835" y="1150651"/>
            <a:ext cx="1083926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  <a:p>
            <a:endParaRPr lang="en-US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does AI video therapy help OCD patients access treatment better than in-person therapy?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effective is AI video therapy in reducing OCD symptoms?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do patients feel about using AI video therapy? Is it easy and acceptable?</a:t>
            </a:r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/>
          </a:p>
          <a:p>
            <a:r>
              <a:rPr lang="en-US" sz="48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Questions</a:t>
            </a:r>
          </a:p>
          <a:p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How does biometric analysis help track and improve outcomes in AI video therapy?</a:t>
            </a:r>
          </a:p>
          <a:p>
            <a:pPr>
              <a:buClr>
                <a:srgbClr val="F9AD6F"/>
              </a:buClr>
            </a:pPr>
            <a:endParaRPr lang="en-US" sz="2800"/>
          </a:p>
          <a:p>
            <a:pPr marL="457200" indent="-457200"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2800"/>
              <a:t>What are the cost differences between AI video therapy and traditional methods for patients and providers?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6E33A-4FB4-F447-2423-6831A3444870}"/>
              </a:ext>
            </a:extLst>
          </p:cNvPr>
          <p:cNvSpPr txBox="1"/>
          <p:nvPr/>
        </p:nvSpPr>
        <p:spPr>
          <a:xfrm>
            <a:off x="4827279" y="9723785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4DF5D1EE-045E-BFB6-96DA-4DD1337A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978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01924" y="-6538"/>
            <a:ext cx="8905775" cy="10293538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486213" y="190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Objectives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5313" y="2426179"/>
            <a:ext cx="729136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3200" b="1" i="0" u="none" strike="noStrike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Develop an AI-Enhanced Video Conferencing ERP Therapy tool to facilitate more accessible, personalized, and effective OCD treatment.</a:t>
            </a:r>
            <a:endParaRPr lang="en-US" sz="3200" b="1" spc="30">
              <a:solidFill>
                <a:srgbClr val="7D533B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F4850DE2-5186-B8BC-0154-3B4DFEFD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C613632-BB22-2DF2-1C03-F340F7F6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844086B-D5C0-5CBF-F92B-4BB0E07115FE}"/>
              </a:ext>
            </a:extLst>
          </p:cNvPr>
          <p:cNvSpPr txBox="1"/>
          <p:nvPr/>
        </p:nvSpPr>
        <p:spPr>
          <a:xfrm>
            <a:off x="1012501" y="1115603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Main Objective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9F57E69-B714-2C20-D7DB-755EB12C69AC}"/>
              </a:ext>
            </a:extLst>
          </p:cNvPr>
          <p:cNvSpPr txBox="1"/>
          <p:nvPr/>
        </p:nvSpPr>
        <p:spPr>
          <a:xfrm>
            <a:off x="11212296" y="1207808"/>
            <a:ext cx="7075704" cy="7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Sub 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6A1D2-8BC6-97A1-F0C1-1EFEC23EB3E5}"/>
              </a:ext>
            </a:extLst>
          </p:cNvPr>
          <p:cNvCxnSpPr/>
          <p:nvPr/>
        </p:nvCxnSpPr>
        <p:spPr>
          <a:xfrm>
            <a:off x="1012501" y="1838686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D03025-F044-7620-25D3-1E32BFD8D7B8}"/>
              </a:ext>
            </a:extLst>
          </p:cNvPr>
          <p:cNvCxnSpPr/>
          <p:nvPr/>
        </p:nvCxnSpPr>
        <p:spPr>
          <a:xfrm>
            <a:off x="11212296" y="1930891"/>
            <a:ext cx="4626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207DAF28-D94C-D2AC-C895-7159A3B7D803}"/>
              </a:ext>
            </a:extLst>
          </p:cNvPr>
          <p:cNvSpPr txBox="1"/>
          <p:nvPr/>
        </p:nvSpPr>
        <p:spPr>
          <a:xfrm>
            <a:off x="10800573" y="4036188"/>
            <a:ext cx="707570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 lang="en-US" sz="3000" spc="30">
              <a:solidFill>
                <a:srgbClr val="7D533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ACE00CB4-7747-CE8D-3367-C5CE1D0F6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357" y="2410592"/>
            <a:ext cx="8563760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/>
              <a:buChar char="v"/>
              <a:tabLst/>
            </a:pPr>
            <a:r>
              <a:rPr kumimoji="0" lang="en-US" sz="3200" b="1">
                <a:latin typeface="Calibri"/>
                <a:ea typeface="Calibri"/>
                <a:cs typeface="Calibri"/>
              </a:rPr>
              <a:t>Real-time Biometric Detection:</a:t>
            </a:r>
            <a:r>
              <a:rPr kumimoji="0" lang="en-US" sz="3200">
                <a:latin typeface="Calibri"/>
                <a:ea typeface="Calibri"/>
                <a:cs typeface="Calibri"/>
              </a:rPr>
              <a:t> Implement AI models to capture and analyze facial features for anxiety and stress detection during therapy.</a:t>
            </a:r>
            <a:endParaRPr kumimoji="0" lang="en-US">
              <a:ea typeface="Calibri"/>
              <a:cs typeface="Calibri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/>
              <a:buChar char="v"/>
              <a:tabLst/>
            </a:pPr>
            <a:r>
              <a:rPr kumimoji="0" lang="en-US" sz="3200" b="1">
                <a:latin typeface="Calibri"/>
                <a:ea typeface="Calibri"/>
                <a:cs typeface="Calibri"/>
              </a:rPr>
              <a:t>Seamless Video Conferencing:</a:t>
            </a:r>
            <a:r>
              <a:rPr kumimoji="0" lang="en-US" sz="3200">
                <a:latin typeface="Calibri"/>
                <a:ea typeface="Calibri"/>
                <a:cs typeface="Calibri"/>
              </a:rPr>
              <a:t> Develop a </a:t>
            </a:r>
            <a:r>
              <a:rPr lang="en-US" sz="3200">
                <a:latin typeface="Calibri"/>
                <a:ea typeface="Calibri"/>
                <a:cs typeface="Calibri"/>
              </a:rPr>
              <a:t>   </a:t>
            </a:r>
            <a:r>
              <a:rPr kumimoji="0" lang="en-US" sz="3200">
                <a:latin typeface="Calibri"/>
                <a:ea typeface="Calibri"/>
                <a:cs typeface="Calibri"/>
              </a:rPr>
              <a:t>platform for uninterrupted audio-video communication between patients and therapists</a:t>
            </a:r>
            <a:r>
              <a:rPr lang="en-US" sz="3200">
                <a:latin typeface="Calibri"/>
                <a:ea typeface="Calibri"/>
                <a:cs typeface="Calibri"/>
              </a:rPr>
              <a:t>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/>
              <a:buChar char="v"/>
            </a:pPr>
            <a:r>
              <a:rPr kumimoji="0" lang="en-US" sz="3200" b="1">
                <a:latin typeface="Calibri"/>
                <a:ea typeface="Calibri"/>
                <a:cs typeface="Calibri"/>
              </a:rPr>
              <a:t>Session Analytics: </a:t>
            </a:r>
            <a:r>
              <a:rPr kumimoji="0" lang="en-US" sz="3200">
                <a:latin typeface="Calibri"/>
                <a:ea typeface="Calibri"/>
                <a:cs typeface="Calibri"/>
              </a:rPr>
              <a:t>Provide detailed session metrics and predictive analytics to monitor patient progress.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/>
              <a:buChar char="v"/>
            </a:pPr>
            <a:r>
              <a:rPr kumimoji="0" lang="en-US" sz="3200" b="1">
                <a:latin typeface="Calibri"/>
                <a:ea typeface="Calibri"/>
                <a:cs typeface="Calibri"/>
              </a:rPr>
              <a:t>Enhanced Feedback: </a:t>
            </a:r>
            <a:r>
              <a:rPr kumimoji="0" lang="en-US" sz="3200">
                <a:latin typeface="Calibri"/>
                <a:ea typeface="Calibri"/>
                <a:cs typeface="Calibri"/>
              </a:rPr>
              <a:t>Display critical facial expressions alongside live video for accurate therapist assessment. </a:t>
            </a:r>
            <a:endParaRPr lang="en-US" sz="3200">
              <a:latin typeface="Calibri"/>
              <a:ea typeface="Calibri"/>
              <a:cs typeface="Calibri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Font typeface="Wingdings"/>
              <a:buChar char="v"/>
            </a:pPr>
            <a:endParaRPr lang="en-US" sz="3200">
              <a:latin typeface="Calibri"/>
              <a:ea typeface="Calibri"/>
              <a:cs typeface="Calibri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/>
              <a:buChar char="v"/>
              <a:tabLst/>
            </a:pPr>
            <a:endParaRPr lang="en-US" sz="3200">
              <a:latin typeface="Calibri"/>
              <a:ea typeface="Calibri"/>
              <a:cs typeface="Calibri"/>
            </a:endParaRPr>
          </a:p>
        </p:txBody>
      </p:sp>
      <p:pic>
        <p:nvPicPr>
          <p:cNvPr id="19" name="Picture 18" descr="A person and person holding a large piece of wood&#10;&#10;Description automatically generated">
            <a:extLst>
              <a:ext uri="{FF2B5EF4-FFF2-40B4-BE49-F238E27FC236}">
                <a16:creationId xmlns:a16="http://schemas.microsoft.com/office/drawing/2014/main" id="{BBB6F4B2-67D6-5469-1F97-47809C7EB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64" y="4036188"/>
            <a:ext cx="4376946" cy="4376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70BA25-1958-A5F0-EE7A-5A3DC8EAC04C}"/>
              </a:ext>
            </a:extLst>
          </p:cNvPr>
          <p:cNvSpPr txBox="1"/>
          <p:nvPr/>
        </p:nvSpPr>
        <p:spPr>
          <a:xfrm>
            <a:off x="4827279" y="9675549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16991F42-BD62-787C-CAF7-332C3280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55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14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System Diagram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A4F25-ED55-D5FA-09DC-6F000E523300}"/>
              </a:ext>
            </a:extLst>
          </p:cNvPr>
          <p:cNvSpPr txBox="1"/>
          <p:nvPr/>
        </p:nvSpPr>
        <p:spPr>
          <a:xfrm>
            <a:off x="4827279" y="9594847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IT21209420 </a:t>
            </a:r>
            <a:r>
              <a:rPr lang="en-US" sz="2400" b="1" dirty="0" err="1">
                <a:solidFill>
                  <a:srgbClr val="002060"/>
                </a:solidFill>
                <a:latin typeface="Proxima Nova" panose="020B0604020202020204" charset="0"/>
              </a:rPr>
              <a:t>Mallawaarachchi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 D.E.H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1" name="Picture 10" descr="A diagram of a person">
            <a:extLst>
              <a:ext uri="{FF2B5EF4-FFF2-40B4-BE49-F238E27FC236}">
                <a16:creationId xmlns:a16="http://schemas.microsoft.com/office/drawing/2014/main" id="{B306C55E-CCBB-C6AA-AB0A-CCABE96C4F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35" y="1299646"/>
            <a:ext cx="16189377" cy="8070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944A31B2-19E6-DD87-99CE-60D8982A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25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90800" y="148906"/>
            <a:ext cx="14579165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Technologies, Techniques, Algorithms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949793-69FD-0B0B-99C5-57157064E9AE}"/>
              </a:ext>
            </a:extLst>
          </p:cNvPr>
          <p:cNvSpPr/>
          <p:nvPr/>
        </p:nvSpPr>
        <p:spPr>
          <a:xfrm>
            <a:off x="1097280" y="2961132"/>
            <a:ext cx="4735086" cy="544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21A3E-D71C-B5CC-CD1A-6C6C76018258}"/>
              </a:ext>
            </a:extLst>
          </p:cNvPr>
          <p:cNvSpPr txBox="1"/>
          <p:nvPr/>
        </p:nvSpPr>
        <p:spPr>
          <a:xfrm>
            <a:off x="1890124" y="2381417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Technologies</a:t>
            </a:r>
            <a:endParaRPr lang="en-US" sz="2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CBE70-57C4-A9B9-E692-65629293A32E}"/>
              </a:ext>
            </a:extLst>
          </p:cNvPr>
          <p:cNvSpPr txBox="1"/>
          <p:nvPr/>
        </p:nvSpPr>
        <p:spPr>
          <a:xfrm>
            <a:off x="1569684" y="2399397"/>
            <a:ext cx="3230367" cy="7606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WebRTC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Node.js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socket.io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React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React Native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Python Flask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MongoDB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Google </a:t>
            </a:r>
            <a:r>
              <a:rPr lang="en-US" sz="2800" dirty="0" err="1"/>
              <a:t>Colab</a:t>
            </a:r>
            <a:endParaRPr lang="en-US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49366-7FC3-38A5-6B80-6233241D80CC}"/>
              </a:ext>
            </a:extLst>
          </p:cNvPr>
          <p:cNvSpPr/>
          <p:nvPr/>
        </p:nvSpPr>
        <p:spPr>
          <a:xfrm>
            <a:off x="6675120" y="2534412"/>
            <a:ext cx="4735086" cy="5448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695C0-BD9C-4C7F-C521-845AABC380E8}"/>
              </a:ext>
            </a:extLst>
          </p:cNvPr>
          <p:cNvSpPr txBox="1"/>
          <p:nvPr/>
        </p:nvSpPr>
        <p:spPr>
          <a:xfrm>
            <a:off x="7361284" y="1954697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Techniques</a:t>
            </a:r>
            <a:endParaRPr lang="en-US" sz="24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7BE84-0FAE-BD13-0933-44892F15AEFF}"/>
              </a:ext>
            </a:extLst>
          </p:cNvPr>
          <p:cNvSpPr txBox="1"/>
          <p:nvPr/>
        </p:nvSpPr>
        <p:spPr>
          <a:xfrm>
            <a:off x="7193162" y="2702864"/>
            <a:ext cx="3682050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Facial Recognition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Emotion Detection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Real-time Facial Landmark Detection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 Normalization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Feature Engineering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 Validation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328CC3-3D2D-71C4-1E0D-54F53AF0C7F6}"/>
              </a:ext>
            </a:extLst>
          </p:cNvPr>
          <p:cNvSpPr/>
          <p:nvPr/>
        </p:nvSpPr>
        <p:spPr>
          <a:xfrm>
            <a:off x="12303234" y="3017627"/>
            <a:ext cx="4735086" cy="5448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4C879-C16B-891F-7BE6-890DE806C4D5}"/>
              </a:ext>
            </a:extLst>
          </p:cNvPr>
          <p:cNvSpPr txBox="1"/>
          <p:nvPr/>
        </p:nvSpPr>
        <p:spPr>
          <a:xfrm>
            <a:off x="13096078" y="2437912"/>
            <a:ext cx="3185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Algorithms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8D6A47-EE08-BE07-9456-36FE00BB3457}"/>
              </a:ext>
            </a:extLst>
          </p:cNvPr>
          <p:cNvSpPr txBox="1"/>
          <p:nvPr/>
        </p:nvSpPr>
        <p:spPr>
          <a:xfrm>
            <a:off x="12809038" y="3564005"/>
            <a:ext cx="473508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MediaPipe</a:t>
            </a:r>
            <a:r>
              <a:rPr lang="en-US" sz="2800" dirty="0"/>
              <a:t>(CNN)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Gradient Boosting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B85C9B-8819-C5F6-E19A-330049C570F0}"/>
              </a:ext>
            </a:extLst>
          </p:cNvPr>
          <p:cNvSpPr txBox="1"/>
          <p:nvPr/>
        </p:nvSpPr>
        <p:spPr>
          <a:xfrm>
            <a:off x="4827279" y="9632042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4AE2EA8-2B65-203B-3DD4-18BE89DE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362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72567-57A8-EF6C-CD13-E1FA609E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B66715D-1FF1-9AB6-15B3-0772FAF6FA86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3242774-05C5-2C51-3B65-B3699E5AD21B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311F910-4C6B-4EE9-68E2-4007CC6570F2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ADE870C-8F3C-61F6-1E9C-BE9BB5DB898D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7A63E32-888E-C85C-4EDB-DE0830C47F90}"/>
              </a:ext>
            </a:extLst>
          </p:cNvPr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Evidence of Completion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3469347-03B8-50DD-48C1-B6AFB86DB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926D1F-AD5A-CF59-13BA-0DBB0201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8BBE6-999B-E393-817C-9105604F95AD}"/>
              </a:ext>
            </a:extLst>
          </p:cNvPr>
          <p:cNvSpPr txBox="1"/>
          <p:nvPr/>
        </p:nvSpPr>
        <p:spPr>
          <a:xfrm>
            <a:off x="5649486" y="9776251"/>
            <a:ext cx="7904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IT21209420 </a:t>
            </a:r>
            <a:r>
              <a:rPr lang="en-US" sz="2400" b="1" dirty="0" err="1">
                <a:solidFill>
                  <a:srgbClr val="002060"/>
                </a:solidFill>
                <a:latin typeface="Proxima Nova" panose="020B0604020202020204" charset="0"/>
              </a:rPr>
              <a:t>Mallawaarachchi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 D.E.H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ACFBD-90E5-96AA-B384-27355DFFE1D1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68D091-F7FD-C046-2CF4-7B2E1E288FE2}"/>
              </a:ext>
            </a:extLst>
          </p:cNvPr>
          <p:cNvSpPr/>
          <p:nvPr/>
        </p:nvSpPr>
        <p:spPr>
          <a:xfrm>
            <a:off x="914400" y="2887980"/>
            <a:ext cx="5803900" cy="1078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2C81F6-28C6-3CEB-04B8-4029C1E0FFD7}"/>
              </a:ext>
            </a:extLst>
          </p:cNvPr>
          <p:cNvSpPr txBox="1"/>
          <p:nvPr/>
        </p:nvSpPr>
        <p:spPr>
          <a:xfrm>
            <a:off x="1253831" y="3104089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Collection</a:t>
            </a:r>
            <a:endParaRPr lang="en-US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89EF09-782F-645D-D547-87E988FFA3B2}"/>
              </a:ext>
            </a:extLst>
          </p:cNvPr>
          <p:cNvSpPr/>
          <p:nvPr/>
        </p:nvSpPr>
        <p:spPr>
          <a:xfrm>
            <a:off x="8977616" y="3119652"/>
            <a:ext cx="8056553" cy="15442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781AD3F5-8298-882F-1600-33095E22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44D1CA-1AA1-ACFF-DFD6-C804546DB3F0}"/>
              </a:ext>
            </a:extLst>
          </p:cNvPr>
          <p:cNvSpPr txBox="1"/>
          <p:nvPr/>
        </p:nvSpPr>
        <p:spPr>
          <a:xfrm>
            <a:off x="8955553" y="3236963"/>
            <a:ext cx="8141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Implemented video conferencing frontend using React</a:t>
            </a:r>
            <a:endParaRPr lang="en-US" sz="3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A110D-626F-48F2-EB2C-313D9C2457A3}"/>
              </a:ext>
            </a:extLst>
          </p:cNvPr>
          <p:cNvSpPr/>
          <p:nvPr/>
        </p:nvSpPr>
        <p:spPr>
          <a:xfrm>
            <a:off x="8977615" y="5209500"/>
            <a:ext cx="8097247" cy="13696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07E43F-A26A-8B88-56FC-062C18E2161F}"/>
              </a:ext>
            </a:extLst>
          </p:cNvPr>
          <p:cNvSpPr/>
          <p:nvPr/>
        </p:nvSpPr>
        <p:spPr>
          <a:xfrm>
            <a:off x="8977614" y="7132386"/>
            <a:ext cx="8097247" cy="13696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493677-3F5F-40EF-BF88-868D2251F9E2}"/>
              </a:ext>
            </a:extLst>
          </p:cNvPr>
          <p:cNvSpPr/>
          <p:nvPr/>
        </p:nvSpPr>
        <p:spPr>
          <a:xfrm>
            <a:off x="914400" y="4234221"/>
            <a:ext cx="5803900" cy="1019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FDCAE-3C2D-B24F-13AA-B28C1BA16346}"/>
              </a:ext>
            </a:extLst>
          </p:cNvPr>
          <p:cNvSpPr/>
          <p:nvPr/>
        </p:nvSpPr>
        <p:spPr>
          <a:xfrm>
            <a:off x="914400" y="5481964"/>
            <a:ext cx="580390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B8665-4B56-783E-BC1C-A4E80E3036A3}"/>
              </a:ext>
            </a:extLst>
          </p:cNvPr>
          <p:cNvSpPr txBox="1"/>
          <p:nvPr/>
        </p:nvSpPr>
        <p:spPr>
          <a:xfrm>
            <a:off x="1213138" y="4450540"/>
            <a:ext cx="4735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pre-processing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40126-0208-3345-62C0-FB673E3E0AB0}"/>
              </a:ext>
            </a:extLst>
          </p:cNvPr>
          <p:cNvSpPr txBox="1"/>
          <p:nvPr/>
        </p:nvSpPr>
        <p:spPr>
          <a:xfrm>
            <a:off x="1204905" y="5503589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Visualization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03589-5131-85BA-9C41-99CE10F4E8E3}"/>
              </a:ext>
            </a:extLst>
          </p:cNvPr>
          <p:cNvSpPr txBox="1"/>
          <p:nvPr/>
        </p:nvSpPr>
        <p:spPr>
          <a:xfrm>
            <a:off x="8992626" y="5216435"/>
            <a:ext cx="8067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Developed a signaling server using Flask to manage WebRTC connections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A97D6-460F-5FE7-9BA5-81EA9929712E}"/>
              </a:ext>
            </a:extLst>
          </p:cNvPr>
          <p:cNvSpPr txBox="1"/>
          <p:nvPr/>
        </p:nvSpPr>
        <p:spPr>
          <a:xfrm>
            <a:off x="9042400" y="7200326"/>
            <a:ext cx="794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Implemented facial feature analysis using </a:t>
            </a:r>
            <a:r>
              <a:rPr lang="en-US" sz="3600" dirty="0" err="1"/>
              <a:t>MediaPipe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54543-4A6D-1FF7-5EFA-2B9DDC5FE2B7}"/>
              </a:ext>
            </a:extLst>
          </p:cNvPr>
          <p:cNvSpPr/>
          <p:nvPr/>
        </p:nvSpPr>
        <p:spPr>
          <a:xfrm>
            <a:off x="937976" y="6578026"/>
            <a:ext cx="5803900" cy="15262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B0140-07F8-9CDB-9760-6F73D7E9684D}"/>
              </a:ext>
            </a:extLst>
          </p:cNvPr>
          <p:cNvSpPr txBox="1"/>
          <p:nvPr/>
        </p:nvSpPr>
        <p:spPr>
          <a:xfrm>
            <a:off x="1162838" y="6711016"/>
            <a:ext cx="5516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Trained a Gradient Boosting Regressor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9391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0E72-EEF1-9CC2-EEB7-721417940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E32C273-8502-71CB-BD39-9E21AFB7FE55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B4293E-C09E-FB0B-D4FF-E96FA35D3F44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293EEA2-7AAC-1540-91F2-E8A4FCF54443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E22FF5-B590-AAC9-69E2-F8DBF274F6D1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C814B6-7C4F-5A5E-D695-69A83A818192}"/>
              </a:ext>
            </a:extLst>
          </p:cNvPr>
          <p:cNvSpPr txBox="1"/>
          <p:nvPr/>
        </p:nvSpPr>
        <p:spPr>
          <a:xfrm>
            <a:off x="2514599" y="132789"/>
            <a:ext cx="13030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Collection and Pre-processing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182E504-255C-EC86-DE86-13F3ACD32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99C496-2AC7-D7ED-AC59-32CF6462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26C5AE-7B84-3AE8-D7A2-D671C46AA779}"/>
              </a:ext>
            </a:extLst>
          </p:cNvPr>
          <p:cNvSpPr txBox="1"/>
          <p:nvPr/>
        </p:nvSpPr>
        <p:spPr>
          <a:xfrm>
            <a:off x="5649486" y="9776251"/>
            <a:ext cx="7933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IT21209420 </a:t>
            </a:r>
            <a:r>
              <a:rPr lang="en-US" sz="2400" b="1" dirty="0" err="1">
                <a:solidFill>
                  <a:srgbClr val="002060"/>
                </a:solidFill>
                <a:latin typeface="Proxima Nova" panose="020B0604020202020204" charset="0"/>
              </a:rPr>
              <a:t>Mallawaarachchi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 D.E.H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E6B95-FDAF-B970-85B5-C9E06CD4ECC6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BA040D-8B23-4C5E-ABB3-D5F9DB3E22C4}"/>
              </a:ext>
            </a:extLst>
          </p:cNvPr>
          <p:cNvSpPr/>
          <p:nvPr/>
        </p:nvSpPr>
        <p:spPr>
          <a:xfrm>
            <a:off x="999894" y="1920514"/>
            <a:ext cx="16288211" cy="74940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2A30FE4-4C95-4665-35A9-1E314310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59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5815C-C013-D65F-A338-E7405CC59C66}"/>
              </a:ext>
            </a:extLst>
          </p:cNvPr>
          <p:cNvSpPr txBox="1"/>
          <p:nvPr/>
        </p:nvSpPr>
        <p:spPr>
          <a:xfrm>
            <a:off x="1531029" y="2756435"/>
            <a:ext cx="735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Collected ERP session anxiety  details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E67AF4-8E2D-1B32-3C19-9378E5AB1F10}"/>
              </a:ext>
            </a:extLst>
          </p:cNvPr>
          <p:cNvSpPr txBox="1"/>
          <p:nvPr/>
        </p:nvSpPr>
        <p:spPr>
          <a:xfrm>
            <a:off x="9163452" y="2743982"/>
            <a:ext cx="749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pre-processing implementation</a:t>
            </a: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F7455B-F3E7-F485-7D4A-9A4572DB4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768" y="3555582"/>
            <a:ext cx="3962953" cy="53061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D9C8F7-FE45-2E8D-4A47-E5E097C71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8359" y="4019412"/>
            <a:ext cx="7249537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36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E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056238" y="145043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 Diagram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1" name="Picture 10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42E35635-EDD4-8671-3781-4F9E54A4C7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33" y="951187"/>
            <a:ext cx="12423396" cy="8557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9839E44-1BB1-7123-BF01-09EEC25A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6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197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E80DC-FC9E-CADF-A509-581DBC04A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7984835-88A3-B1ED-C58A-A0ED8487BBEA}"/>
              </a:ext>
            </a:extLst>
          </p:cNvPr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AD29BEC-69C3-DD00-5E3A-FFE7965ADF48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5E7BA89-CF5C-3836-C3A4-18BF5FF94FD4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E6CF5B5-7E9C-DF07-FFD0-E29947920F19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0CC1E13-2F5D-EE50-3B98-9C496E2AF597}"/>
              </a:ext>
            </a:extLst>
          </p:cNvPr>
          <p:cNvSpPr txBox="1"/>
          <p:nvPr/>
        </p:nvSpPr>
        <p:spPr>
          <a:xfrm>
            <a:off x="2514599" y="132789"/>
            <a:ext cx="13030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Visualization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8E6FEA33-BCB3-FE4F-1409-DFFD64123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2B600C8-0E3D-E4C1-61C3-A6770BCA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13563-BC82-0627-9D18-34BD0A05AF78}"/>
              </a:ext>
            </a:extLst>
          </p:cNvPr>
          <p:cNvSpPr txBox="1"/>
          <p:nvPr/>
        </p:nvSpPr>
        <p:spPr>
          <a:xfrm>
            <a:off x="5649486" y="9776251"/>
            <a:ext cx="7683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IT21209420 </a:t>
            </a:r>
            <a:r>
              <a:rPr lang="en-US" sz="2400" b="1" dirty="0" err="1">
                <a:solidFill>
                  <a:srgbClr val="002060"/>
                </a:solidFill>
                <a:latin typeface="Proxima Nova" panose="020B0604020202020204" charset="0"/>
              </a:rPr>
              <a:t>Mallawaarachchi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 D.E.H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ACD74-AC28-F3EE-E1E4-044949D2614A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4BAEBEA0-8D55-FA30-19DB-FA0B16DE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60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59E31E-0815-EBF2-D178-5F5040C46E54}"/>
              </a:ext>
            </a:extLst>
          </p:cNvPr>
          <p:cNvSpPr/>
          <p:nvPr/>
        </p:nvSpPr>
        <p:spPr>
          <a:xfrm>
            <a:off x="679641" y="1709362"/>
            <a:ext cx="16916981" cy="77453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of a number of trees&#10;&#10;Description automatically generated">
            <a:extLst>
              <a:ext uri="{FF2B5EF4-FFF2-40B4-BE49-F238E27FC236}">
                <a16:creationId xmlns:a16="http://schemas.microsoft.com/office/drawing/2014/main" id="{2B6DDAD7-1536-0A3E-1D52-723DEFED57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5" y="2995958"/>
            <a:ext cx="7808991" cy="5047498"/>
          </a:xfrm>
          <a:prstGeom prst="rect">
            <a:avLst/>
          </a:prstGeom>
        </p:spPr>
      </p:pic>
      <p:pic>
        <p:nvPicPr>
          <p:cNvPr id="15" name="Picture 14" descr="A graph with blue dots&#10;&#10;Description automatically generated">
            <a:extLst>
              <a:ext uri="{FF2B5EF4-FFF2-40B4-BE49-F238E27FC236}">
                <a16:creationId xmlns:a16="http://schemas.microsoft.com/office/drawing/2014/main" id="{244B440C-9650-D2F4-7EFD-E34E6E1FC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33" y="2995958"/>
            <a:ext cx="6238188" cy="50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6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19200" y="190500"/>
            <a:ext cx="158496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Methodology – Software, Personal, and Software Specification Requirement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204D02B1-683B-22E1-BEE6-C5EA2D8B6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E58DDF1-378E-C66C-C2F5-56D68CCCA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EFC7A1-D62A-1D4F-5F4A-BD166BDD2950}"/>
              </a:ext>
            </a:extLst>
          </p:cNvPr>
          <p:cNvSpPr/>
          <p:nvPr/>
        </p:nvSpPr>
        <p:spPr>
          <a:xfrm>
            <a:off x="353958" y="1965961"/>
            <a:ext cx="5821680" cy="7222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3024C-1C40-0BE4-59B9-5A9175A3A41B}"/>
              </a:ext>
            </a:extLst>
          </p:cNvPr>
          <p:cNvSpPr txBox="1"/>
          <p:nvPr/>
        </p:nvSpPr>
        <p:spPr>
          <a:xfrm>
            <a:off x="506358" y="2100927"/>
            <a:ext cx="550164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	 </a:t>
            </a:r>
            <a:r>
              <a:rPr lang="en-US" sz="2400" b="1" u="sng"/>
              <a:t>Functional Requirements</a:t>
            </a:r>
          </a:p>
          <a:p>
            <a:endParaRPr 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Real-time biometric analysis results should be displayed accurately to the therapist.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Seamless audio-video communication should be maintained throughout therapy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Session analytics should provide detailed and accurate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Critical facial expressions and emotional states should be highlighted accurately for therapist monitoring.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52F35-0E1C-E8FA-0648-04B3774272BE}"/>
              </a:ext>
            </a:extLst>
          </p:cNvPr>
          <p:cNvSpPr/>
          <p:nvPr/>
        </p:nvSpPr>
        <p:spPr>
          <a:xfrm>
            <a:off x="6328038" y="1965961"/>
            <a:ext cx="5821680" cy="72223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52C9B-C852-A52C-80FC-1BD8638F55CD}"/>
              </a:ext>
            </a:extLst>
          </p:cNvPr>
          <p:cNvSpPr txBox="1"/>
          <p:nvPr/>
        </p:nvSpPr>
        <p:spPr>
          <a:xfrm>
            <a:off x="6480438" y="2100927"/>
            <a:ext cx="550164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	</a:t>
            </a:r>
            <a:r>
              <a:rPr lang="en-US" sz="2400" b="1" u="sng"/>
              <a:t>Non-Functional Requirements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Interfaces should be user-friendly and intuitive.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platform should be compatible with different mobile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application should be reliable and maintain high availability.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Results should have high accuracy in biometric analysis and emotion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platform should be efficient in processing and displaying real-time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2A42CE-ABCF-78B1-598E-4FE5A3893AEF}"/>
              </a:ext>
            </a:extLst>
          </p:cNvPr>
          <p:cNvSpPr/>
          <p:nvPr/>
        </p:nvSpPr>
        <p:spPr>
          <a:xfrm>
            <a:off x="12409913" y="1965962"/>
            <a:ext cx="5371729" cy="72223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A29749-3543-D7F5-3BCB-EA420375070B}"/>
              </a:ext>
            </a:extLst>
          </p:cNvPr>
          <p:cNvSpPr txBox="1"/>
          <p:nvPr/>
        </p:nvSpPr>
        <p:spPr>
          <a:xfrm>
            <a:off x="12567828" y="2233648"/>
            <a:ext cx="49882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        </a:t>
            </a:r>
            <a:r>
              <a:rPr lang="en-US" sz="2400" b="1" u="sng" dirty="0"/>
              <a:t>Personal requirements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Dr. Roshan Fernando: Psychiatrist guiding the overall research project, providing insights into OCD diagnosis and treatment methodologies.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Ms. </a:t>
            </a:r>
            <a:r>
              <a:rPr lang="en-US" sz="2400" dirty="0" err="1"/>
              <a:t>Sandaru</a:t>
            </a:r>
            <a:r>
              <a:rPr lang="en-US" sz="2400" dirty="0"/>
              <a:t> Fernando: Psychologist assisting in the development of the dataset and providing expertise in psychological assessment.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DB6622-892E-47AD-EBEE-CE33C3C44395}"/>
              </a:ext>
            </a:extLst>
          </p:cNvPr>
          <p:cNvSpPr txBox="1"/>
          <p:nvPr/>
        </p:nvSpPr>
        <p:spPr>
          <a:xfrm>
            <a:off x="4827279" y="9641285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31E9412-7363-EE2D-F440-3965C9AC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61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51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C8972-D73F-3B63-F14F-3ED23E5B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4DF720D-1940-28F6-CE12-7A2DB3EE374E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C48B72E-6E4F-1EEA-5738-9CC5F3689980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714ADAB-3D6E-D415-D3FD-3DD936BCF352}"/>
              </a:ext>
            </a:extLst>
          </p:cNvPr>
          <p:cNvSpPr txBox="1"/>
          <p:nvPr/>
        </p:nvSpPr>
        <p:spPr>
          <a:xfrm>
            <a:off x="2514599" y="132789"/>
            <a:ext cx="130302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Completion and Future Works</a:t>
            </a:r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67EDD9FC-06F2-896D-A270-57FE1949F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C303CF2-B260-60C2-CFDE-180DC96F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6ABD6-8B1B-DA0E-F81B-4262E6C18C59}"/>
              </a:ext>
            </a:extLst>
          </p:cNvPr>
          <p:cNvSpPr txBox="1"/>
          <p:nvPr/>
        </p:nvSpPr>
        <p:spPr>
          <a:xfrm>
            <a:off x="5649486" y="9776251"/>
            <a:ext cx="774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IT21209420 </a:t>
            </a:r>
            <a:r>
              <a:rPr lang="en-US" sz="2400" b="1" dirty="0" err="1">
                <a:solidFill>
                  <a:srgbClr val="002060"/>
                </a:solidFill>
                <a:latin typeface="Proxima Nova" panose="020B0604020202020204" charset="0"/>
              </a:rPr>
              <a:t>Mallawaarachchi</a:t>
            </a:r>
            <a:r>
              <a:rPr lang="en-US" sz="2400" b="1" dirty="0">
                <a:solidFill>
                  <a:srgbClr val="002060"/>
                </a:solidFill>
                <a:latin typeface="Proxima Nova" panose="020B0604020202020204" charset="0"/>
              </a:rPr>
              <a:t> D.E.H | 24 – 25J – 046 </a:t>
            </a:r>
          </a:p>
          <a:p>
            <a:pPr algn="ctr"/>
            <a:endParaRPr lang="en-US" sz="2400" b="1" dirty="0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5EA53-C905-473B-5AA4-B26C95AB57F3}"/>
              </a:ext>
            </a:extLst>
          </p:cNvPr>
          <p:cNvSpPr txBox="1"/>
          <p:nvPr/>
        </p:nvSpPr>
        <p:spPr>
          <a:xfrm>
            <a:off x="520521" y="91959"/>
            <a:ext cx="740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501EB489-A384-FD94-B7C3-2287DEE5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62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68A4A1-33FB-28E6-F9E4-A8662004C38E}"/>
              </a:ext>
            </a:extLst>
          </p:cNvPr>
          <p:cNvGrpSpPr/>
          <p:nvPr/>
        </p:nvGrpSpPr>
        <p:grpSpPr>
          <a:xfrm>
            <a:off x="1551212" y="1089781"/>
            <a:ext cx="14630399" cy="4053719"/>
            <a:chOff x="914399" y="1089781"/>
            <a:chExt cx="14630399" cy="405371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77632F9-9F90-904B-DCAE-5E180878F359}"/>
                </a:ext>
              </a:extLst>
            </p:cNvPr>
            <p:cNvSpPr/>
            <p:nvPr/>
          </p:nvSpPr>
          <p:spPr>
            <a:xfrm>
              <a:off x="914399" y="1119267"/>
              <a:ext cx="14630399" cy="402423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EFC7B6-4FB1-ABFF-AF8B-E6660120E164}"/>
                </a:ext>
              </a:extLst>
            </p:cNvPr>
            <p:cNvSpPr txBox="1"/>
            <p:nvPr/>
          </p:nvSpPr>
          <p:spPr>
            <a:xfrm>
              <a:off x="1004640" y="1089781"/>
              <a:ext cx="924626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65%  Completion of the components</a:t>
              </a:r>
              <a:endParaRPr lang="en-US" sz="40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26681F-D8C3-3049-04E6-875034439665}"/>
                </a:ext>
              </a:extLst>
            </p:cNvPr>
            <p:cNvSpPr txBox="1"/>
            <p:nvPr/>
          </p:nvSpPr>
          <p:spPr>
            <a:xfrm>
              <a:off x="1323064" y="1759770"/>
              <a:ext cx="13256448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/>
                <a:t>Developed the frontend for the video conferencing tool, leveraging WebRTC for seamless real-time communication.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/>
                <a:t>Implemented a signaling server using Python Flask to facilitate video conferencing connections and signaling.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/>
                <a:t>Trained and deployed a predictive algorithm to estimate the required number of therapy sessions.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53475A-F665-DBD9-F1E5-EFB669452CBD}"/>
              </a:ext>
            </a:extLst>
          </p:cNvPr>
          <p:cNvGrpSpPr/>
          <p:nvPr/>
        </p:nvGrpSpPr>
        <p:grpSpPr>
          <a:xfrm>
            <a:off x="1510668" y="5493008"/>
            <a:ext cx="14654624" cy="3170099"/>
            <a:chOff x="890174" y="5411363"/>
            <a:chExt cx="14654624" cy="317009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12B40E-2D53-9CB0-0EC4-244D5DD86139}"/>
                </a:ext>
              </a:extLst>
            </p:cNvPr>
            <p:cNvSpPr/>
            <p:nvPr/>
          </p:nvSpPr>
          <p:spPr>
            <a:xfrm>
              <a:off x="890174" y="5411363"/>
              <a:ext cx="14654624" cy="31700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4D433E-0785-A20C-2DA4-88AD7FDFF82F}"/>
                </a:ext>
              </a:extLst>
            </p:cNvPr>
            <p:cNvSpPr txBox="1"/>
            <p:nvPr/>
          </p:nvSpPr>
          <p:spPr>
            <a:xfrm>
              <a:off x="1004640" y="5536923"/>
              <a:ext cx="73293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35%  Future Enhancements</a:t>
              </a:r>
              <a:endParaRPr lang="en-US" sz="40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827235-F2A2-A6C0-22C5-FDD270F1B0ED}"/>
                </a:ext>
              </a:extLst>
            </p:cNvPr>
            <p:cNvSpPr txBox="1"/>
            <p:nvPr/>
          </p:nvSpPr>
          <p:spPr>
            <a:xfrm>
              <a:off x="1295988" y="6240676"/>
              <a:ext cx="13256448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/>
                <a:t>Enhance the accuracy of the anxiety level detection model to ensure more precise predictions.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/>
                <a:t>Implement a robust authentication mechanism and streamline the video conferencing experience for smoother interactions.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6284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53000" y="571500"/>
            <a:ext cx="7075704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References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9D27D28B-B503-0228-D62E-4446FFA1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977418F-91D5-DAAD-0C55-094EB1E1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63F12-5185-BE79-C6F4-571002F81C0F}"/>
              </a:ext>
            </a:extLst>
          </p:cNvPr>
          <p:cNvSpPr txBox="1"/>
          <p:nvPr/>
        </p:nvSpPr>
        <p:spPr>
          <a:xfrm>
            <a:off x="730045" y="1594989"/>
            <a:ext cx="16827909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[1] S. Domb, E. Manly, and D. Elman, “Pandemic patch-up: Using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Zoom</a:t>
            </a:r>
            <a:r>
              <a:rPr lang="en-US" sz="2800" b="0" i="0" baseline="300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TM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videoconferencing software to create a virtual teaching clinic,”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Canadian Family Physician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67, no. 1, pp. 65–68, Jan. 2021,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https://doi.org/10.46747/cfp.670165.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R="457200" algn="l"/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[2] 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T. Newlin, T. McCall, P.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Ottmar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B. Welch, and S.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Khairat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“Assessing the Satisfaction of Citizens Using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Teleconsent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Clinical Research,”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Iospress.nl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pp. 685–689, 2018,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https://doi.org/10.3233/978-1-61499-852-5-685.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[3] 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D. Darnell, M. D. </a:t>
            </a:r>
            <a:r>
              <a:rPr lang="en-US" sz="2800" b="0" i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Pullmann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T. D. Hull, S. Chen, and P. </a:t>
            </a:r>
            <a:r>
              <a:rPr lang="en-US" sz="2800" b="0" i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Areán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“Predictors of Disengagement and Symptom Improvement Among Adults With Depression Enrolled in </a:t>
            </a:r>
            <a:r>
              <a:rPr lang="en-US" sz="2800" b="0" i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Talkspace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a Technology-Mediated Psychotherapy Platform: Naturalistic Observational Study,” </a:t>
            </a:r>
            <a:r>
              <a:rPr lang="en-US" sz="2800" b="0" i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JMIR Formative Research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, vol. 6, no. 6, p. e36521, Jun. 2022, </a:t>
            </a:r>
            <a:r>
              <a:rPr lang="en-US" sz="2800" b="0" i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: https://doi.org/10.2196/36521.</a:t>
            </a:r>
          </a:p>
          <a:p>
            <a:pPr marR="457200" algn="l"/>
            <a:endParaRPr lang="en-US" sz="28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R="457200"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</a:t>
            </a:r>
            <a:r>
              <a:rPr lang="en-US" sz="2800">
                <a:solidFill>
                  <a:srgbClr val="000000"/>
                </a:solidFill>
                <a:latin typeface="Calibri" panose="020F0502020204030204" pitchFamily="34" charset="0"/>
              </a:rPr>
              <a:t>4]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K. G. Lockwood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et al.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“Evaluating a New Digital App–Based Program for Heart Health: Feasibility and Acceptability Pilot Study,” </a:t>
            </a:r>
            <a:r>
              <a:rPr lang="en-US" sz="28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JMIR Formative Research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vol. 8, pp. e50446–e50446, May 2024, </a:t>
            </a:r>
            <a:r>
              <a:rPr lang="en-US" sz="2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doi</a:t>
            </a:r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https://doi.org/10.2196/50446.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algn="l"/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R="457200" algn="l"/>
            <a:endParaRPr lang="en-US" sz="28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52FAD-3E91-FB83-F676-18AE876AFCCE}"/>
              </a:ext>
            </a:extLst>
          </p:cNvPr>
          <p:cNvSpPr txBox="1"/>
          <p:nvPr/>
        </p:nvSpPr>
        <p:spPr>
          <a:xfrm>
            <a:off x="4827279" y="9684472"/>
            <a:ext cx="8633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latin typeface="Proxima Nova" panose="020B0604020202020204" charset="0"/>
              </a:rPr>
              <a:t>IT21209420 Mallawaarachchi D.E.H | 24 – 25J – 046 </a:t>
            </a:r>
          </a:p>
          <a:p>
            <a:pPr algn="ctr"/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3EE8BD1-ED88-C005-E366-A3540041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63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74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670"/>
            <a:ext cx="8263937" cy="10336670"/>
            <a:chOff x="0" y="0"/>
            <a:chExt cx="3582567" cy="4481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606148" y="4293716"/>
            <a:ext cx="7075704" cy="84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8000" spc="84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Thank You!</a:t>
            </a:r>
          </a:p>
        </p:txBody>
      </p:sp>
      <p:pic>
        <p:nvPicPr>
          <p:cNvPr id="6" name="Picture 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DD86A620-D2FE-AE8E-5BE3-D44073B7C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CCB08095-5394-50C5-AD47-0E1CB2F1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57BAB84-6707-940E-CFC3-E545C73B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64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6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68DD0-1408-BDB5-05A9-1FFF61324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BEDDA68-F41E-0C34-201E-52BA62A0078B}"/>
              </a:ext>
            </a:extLst>
          </p:cNvPr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1CB068C-198B-CEB8-C9E7-8DAB7C962C87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5F60841-C364-9463-91F3-32E90AD85292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DD8709C-C68B-8C93-BFAB-F6C86548284F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Collection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44C9796-6D0D-1132-546C-DBA1F5C3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546DEF6-91D0-F37A-20F6-73940BD98415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DDD0B61-1633-0D3E-8115-F0C7A97EE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B48A1519-3360-8A0D-6FB3-75FF9983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7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900DD5-ED98-CDC3-B213-73C7DB716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7" y="907430"/>
            <a:ext cx="15355585" cy="86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7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DC520-9C6A-26B8-89B8-625771C2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D7AC8239-6FD3-C117-D3B0-DA987D42B7FB}"/>
              </a:ext>
            </a:extLst>
          </p:cNvPr>
          <p:cNvGrpSpPr/>
          <p:nvPr/>
        </p:nvGrpSpPr>
        <p:grpSpPr>
          <a:xfrm>
            <a:off x="0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E36B286-5CDF-6F5B-70DC-CD24C37B8A13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BFFF583-EC3B-898D-303C-ACF36056743B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0D5600E-93CF-CA55-81C5-EF9467375526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Data Collection through FAQ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B5747F2-DB5F-1AC3-B710-C9D5E2F4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9ED712A-C4BA-495F-4A1D-609A32865914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054E9192-1262-5E67-1468-7B16A4C49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48A0C614-1599-C19A-5806-2E7BF550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8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5EEF0-2F3D-7FA7-A962-C71505F8C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64" y="1012262"/>
            <a:ext cx="5924550" cy="88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6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9E50B-56EA-17B6-E1DF-964ED1F5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35F1F9-D3D8-AF31-BBEB-0C40CF8B2646}"/>
              </a:ext>
            </a:extLst>
          </p:cNvPr>
          <p:cNvGrpSpPr/>
          <p:nvPr/>
        </p:nvGrpSpPr>
        <p:grpSpPr>
          <a:xfrm>
            <a:off x="10559" y="-49670"/>
            <a:ext cx="9133441" cy="10336670"/>
            <a:chOff x="0" y="0"/>
            <a:chExt cx="3582567" cy="448113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D69ACB2-43E5-9F82-84E6-3691D5E3F70F}"/>
                </a:ext>
              </a:extLst>
            </p:cNvPr>
            <p:cNvSpPr/>
            <p:nvPr/>
          </p:nvSpPr>
          <p:spPr>
            <a:xfrm>
              <a:off x="0" y="0"/>
              <a:ext cx="3582567" cy="4481134"/>
            </a:xfrm>
            <a:custGeom>
              <a:avLst/>
              <a:gdLst/>
              <a:ahLst/>
              <a:cxnLst/>
              <a:rect l="l" t="t" r="r" b="b"/>
              <a:pathLst>
                <a:path w="3582567" h="4481134">
                  <a:moveTo>
                    <a:pt x="0" y="0"/>
                  </a:moveTo>
                  <a:lnTo>
                    <a:pt x="3582567" y="0"/>
                  </a:lnTo>
                  <a:lnTo>
                    <a:pt x="3582567" y="4481134"/>
                  </a:lnTo>
                  <a:lnTo>
                    <a:pt x="0" y="4481134"/>
                  </a:lnTo>
                  <a:close/>
                </a:path>
              </a:pathLst>
            </a:custGeom>
            <a:solidFill>
              <a:srgbClr val="EEECD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B8EB58F-0C3D-8FFA-F519-833BB028EDE0}"/>
              </a:ext>
            </a:extLst>
          </p:cNvPr>
          <p:cNvSpPr/>
          <p:nvPr/>
        </p:nvSpPr>
        <p:spPr>
          <a:xfrm rot="-1500000">
            <a:off x="15710476" y="-1801056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D23F6F7-3D99-5C08-7DD2-C6ACD29B272F}"/>
              </a:ext>
            </a:extLst>
          </p:cNvPr>
          <p:cNvSpPr txBox="1"/>
          <p:nvPr/>
        </p:nvSpPr>
        <p:spPr>
          <a:xfrm>
            <a:off x="0" y="190500"/>
            <a:ext cx="18288000" cy="79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84" dirty="0">
                <a:solidFill>
                  <a:srgbClr val="3B6A7E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Best Practices Followed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C6555D0-A5E5-1F1A-0541-98C4761E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23220" y="9776251"/>
            <a:ext cx="1873403" cy="468191"/>
          </a:xfrm>
        </p:spPr>
        <p:txBody>
          <a:bodyPr/>
          <a:lstStyle/>
          <a:p>
            <a:fld id="{65A44B6A-C2BA-40B5-9B77-A83E5755E50A}" type="datetime1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t>12/5/2024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FAFAEAC-ECF2-BEBC-9B1D-33481DC028DA}"/>
              </a:ext>
            </a:extLst>
          </p:cNvPr>
          <p:cNvSpPr/>
          <p:nvPr/>
        </p:nvSpPr>
        <p:spPr>
          <a:xfrm rot="-1500000">
            <a:off x="-1814337" y="7696194"/>
            <a:ext cx="4391862" cy="4391862"/>
          </a:xfrm>
          <a:custGeom>
            <a:avLst/>
            <a:gdLst/>
            <a:ahLst/>
            <a:cxnLst/>
            <a:rect l="l" t="t" r="r" b="b"/>
            <a:pathLst>
              <a:path w="4391862" h="4391862">
                <a:moveTo>
                  <a:pt x="0" y="0"/>
                </a:moveTo>
                <a:lnTo>
                  <a:pt x="4391861" y="0"/>
                </a:lnTo>
                <a:lnTo>
                  <a:pt x="4391861" y="4391862"/>
                </a:lnTo>
                <a:lnTo>
                  <a:pt x="0" y="439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14998675-5D8C-7893-6CE0-ACB427633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8562"/>
            <a:ext cx="3829050" cy="762000"/>
          </a:xfrm>
          <a:prstGeom prst="rect">
            <a:avLst/>
          </a:prstGeom>
        </p:spPr>
      </p:pic>
      <p:sp>
        <p:nvSpPr>
          <p:cNvPr id="17" name="Slide Number Placeholder 11">
            <a:extLst>
              <a:ext uri="{FF2B5EF4-FFF2-40B4-BE49-F238E27FC236}">
                <a16:creationId xmlns:a16="http://schemas.microsoft.com/office/drawing/2014/main" id="{F030986F-CC24-B5CA-684D-F97F71D3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556105" y="9774943"/>
            <a:ext cx="662034" cy="461665"/>
          </a:xfrm>
        </p:spPr>
        <p:txBody>
          <a:bodyPr/>
          <a:lstStyle/>
          <a:p>
            <a:fld id="{B6F15528-21DE-4FAA-801E-634DDDAF4B2B}" type="slidenum">
              <a:rPr lang="en-US" sz="2400" b="1" smtClean="0">
                <a:solidFill>
                  <a:srgbClr val="002060"/>
                </a:solidFill>
                <a:latin typeface="Proxima Nova" panose="020B0604020202020204" charset="0"/>
              </a:rPr>
              <a:pPr/>
              <a:t>9</a:t>
            </a:fld>
            <a:endParaRPr lang="en-US" sz="2400" b="1">
              <a:solidFill>
                <a:srgbClr val="002060"/>
              </a:solidFill>
              <a:latin typeface="Proxima Nova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70BD1D-CC42-2CA1-423B-717D0AE3B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30" y="3031408"/>
            <a:ext cx="13636668" cy="612661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3002D40E-E027-9D0C-D199-BE93CD488B97}"/>
              </a:ext>
            </a:extLst>
          </p:cNvPr>
          <p:cNvSpPr txBox="1"/>
          <p:nvPr/>
        </p:nvSpPr>
        <p:spPr>
          <a:xfrm>
            <a:off x="381594" y="975945"/>
            <a:ext cx="12438852" cy="1880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endParaRPr lang="en-US" sz="4400" b="1" spc="3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4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Proper usage of Comments.</a:t>
            </a:r>
          </a:p>
          <a:p>
            <a:pPr algn="l">
              <a:lnSpc>
                <a:spcPts val="3600"/>
              </a:lnSpc>
              <a:buClr>
                <a:srgbClr val="F9AD6F"/>
              </a:buClr>
            </a:pPr>
            <a:endParaRPr lang="en-US" sz="4400" b="1" spc="3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oxima Nova"/>
              <a:cs typeface="Proxima Nova"/>
              <a:sym typeface="Proxima Nova"/>
            </a:endParaRPr>
          </a:p>
          <a:p>
            <a:pPr marL="457200" indent="-457200" algn="l">
              <a:lnSpc>
                <a:spcPts val="3600"/>
              </a:lnSpc>
              <a:buClr>
                <a:srgbClr val="F9AD6F"/>
              </a:buClr>
              <a:buFont typeface="Wingdings" panose="05000000000000000000" pitchFamily="2" charset="2"/>
              <a:buChar char="v"/>
            </a:pPr>
            <a:r>
              <a:rPr lang="en-US" sz="4400" b="1" spc="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oxima Nova"/>
                <a:cs typeface="Proxima Nova"/>
                <a:sym typeface="Proxima Nova"/>
              </a:rPr>
              <a:t>Project Management performed using Trello.</a:t>
            </a:r>
          </a:p>
        </p:txBody>
      </p:sp>
    </p:spTree>
    <p:extLst>
      <p:ext uri="{BB962C8B-B14F-4D97-AF65-F5344CB8AC3E}">
        <p14:creationId xmlns:p14="http://schemas.microsoft.com/office/powerpoint/2010/main" val="2352368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3" ma:contentTypeDescription="Create a new document." ma:contentTypeScope="" ma:versionID="82e70f973760d71ce5f1e502bb013d03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4d1e6b93f11312e598310e1d6362e66b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69095F-F1E6-41BD-A78C-481513571664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76fe0ef-39bb-4fce-9cdf-7c9e8210b2e0"/>
    <ds:schemaRef ds:uri="5df553c8-e375-43b0-8a4f-daf052bb1454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B472555-B989-4D78-971D-D1387FB6775F}"/>
</file>

<file path=customXml/itemProps3.xml><?xml version="1.0" encoding="utf-8"?>
<ds:datastoreItem xmlns:ds="http://schemas.openxmlformats.org/officeDocument/2006/customXml" ds:itemID="{B35A1145-82F7-42B4-8341-2128A1495D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4751</Words>
  <Application>Microsoft Office PowerPoint</Application>
  <PresentationFormat>Custom</PresentationFormat>
  <Paragraphs>753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Montserrat Ultra-Bold</vt:lpstr>
      <vt:lpstr>Arial</vt:lpstr>
      <vt:lpstr>Calibri</vt:lpstr>
      <vt:lpstr>Proxima Nova Bold</vt:lpstr>
      <vt:lpstr>Aptos</vt:lpstr>
      <vt:lpstr>Proxima Nova</vt:lpstr>
      <vt:lpstr>Montserrat Heavy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Orange Brown Creative Online Medical Consultation Presentation</dc:title>
  <dc:creator>ASHEN</dc:creator>
  <cp:lastModifiedBy>Illesinghe A.T it21286278</cp:lastModifiedBy>
  <cp:revision>26</cp:revision>
  <dcterms:created xsi:type="dcterms:W3CDTF">2006-08-16T00:00:00Z</dcterms:created>
  <dcterms:modified xsi:type="dcterms:W3CDTF">2024-12-05T04:38:56Z</dcterms:modified>
  <dc:identifier>DAGM9RCXB2c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